
<file path=[Content_Types].xml><?xml version="1.0" encoding="utf-8"?>
<Types xmlns="http://schemas.openxmlformats.org/package/2006/content-types">
  <Default Extension="jpeg" ContentType="image/jpeg"/>
  <Default Extension="png" ContentType="image/png"/>
  <Default Extension="tiff" ContentType="image/tif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37"/>
  </p:handoutMasterIdLst>
  <p:sldIdLst>
    <p:sldId id="256" r:id="rId3"/>
    <p:sldId id="257" r:id="rId4"/>
    <p:sldId id="453" r:id="rId5"/>
    <p:sldId id="454" r:id="rId7"/>
    <p:sldId id="457" r:id="rId8"/>
    <p:sldId id="458" r:id="rId9"/>
    <p:sldId id="464" r:id="rId10"/>
    <p:sldId id="461" r:id="rId11"/>
    <p:sldId id="463" r:id="rId12"/>
    <p:sldId id="465" r:id="rId13"/>
    <p:sldId id="466" r:id="rId14"/>
    <p:sldId id="504" r:id="rId15"/>
    <p:sldId id="505" r:id="rId16"/>
    <p:sldId id="467" r:id="rId17"/>
    <p:sldId id="459" r:id="rId18"/>
    <p:sldId id="460" r:id="rId19"/>
    <p:sldId id="486" r:id="rId20"/>
    <p:sldId id="471" r:id="rId21"/>
    <p:sldId id="472" r:id="rId22"/>
    <p:sldId id="469" r:id="rId23"/>
    <p:sldId id="473" r:id="rId24"/>
    <p:sldId id="474" r:id="rId25"/>
    <p:sldId id="475" r:id="rId26"/>
    <p:sldId id="477" r:id="rId27"/>
    <p:sldId id="476" r:id="rId28"/>
    <p:sldId id="478" r:id="rId29"/>
    <p:sldId id="479" r:id="rId30"/>
    <p:sldId id="481" r:id="rId31"/>
    <p:sldId id="480" r:id="rId32"/>
    <p:sldId id="482" r:id="rId33"/>
    <p:sldId id="483" r:id="rId34"/>
    <p:sldId id="484" r:id="rId35"/>
    <p:sldId id="485" r:id="rId36"/>
  </p:sldIdLst>
  <p:sldSz cx="9144000" cy="5715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4D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22" autoAdjust="0"/>
    <p:restoredTop sz="90987" autoAdjust="0"/>
  </p:normalViewPr>
  <p:slideViewPr>
    <p:cSldViewPr>
      <p:cViewPr>
        <p:scale>
          <a:sx n="120" d="100"/>
          <a:sy n="120" d="100"/>
        </p:scale>
        <p:origin x="1048" y="168"/>
      </p:cViewPr>
      <p:guideLst>
        <p:guide orient="horz" pos="1823"/>
        <p:guide pos="28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handoutMaster" Target="handoutMasters/handoutMaster1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84E5B-0B7C-A143-A087-04B582FC4BE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370ED-3FEA-E543-9D41-DF20FAD761C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7DB94-E0DE-4F0F-A9B7-54654CD8C8B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js</a:t>
            </a:r>
            <a:r>
              <a:rPr kumimoji="1" lang="zh-CN" altLang="en-US" dirty="0" smtClean="0"/>
              <a:t>很好，但是问题在性能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两种做法，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 matching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 sandboxing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，第一种可以发现错误，第二种只能保证正确但是性能好。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是第二种，但是做了优化，就是通过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zero based text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把第二步的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操作优化没了。。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两种做法，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 matching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 sandboxing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，第一种可以发现错误，第二种只能保证正确但是性能好。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是第二种，但是做了优化，就是通过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zero based text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把第二步的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操作优化没了。。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C</a:t>
            </a:r>
            <a:r>
              <a:rPr kumimoji="1" lang="zh-CN" altLang="en-US" dirty="0" smtClean="0"/>
              <a:t>和</a:t>
            </a:r>
            <a:r>
              <a:rPr kumimoji="1" lang="en-US" altLang="zh-CN" dirty="0" err="1" smtClean="0"/>
              <a:t>js</a:t>
            </a:r>
            <a:r>
              <a:rPr kumimoji="1" lang="zh-CN" altLang="en-US" dirty="0" smtClean="0"/>
              <a:t>要是可以在一起，那就很好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C</a:t>
            </a:r>
            <a:r>
              <a:rPr kumimoji="1" lang="zh-CN" altLang="en-US" dirty="0" smtClean="0"/>
              <a:t>和</a:t>
            </a:r>
            <a:r>
              <a:rPr kumimoji="1" lang="en-US" altLang="zh-CN" dirty="0" err="1" smtClean="0"/>
              <a:t>js</a:t>
            </a:r>
            <a:r>
              <a:rPr kumimoji="1" lang="zh-CN" altLang="en-US" dirty="0" smtClean="0"/>
              <a:t>要是可以在一起，那就很好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traditional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JavaScript in turn invokes the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NaCl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browser plugin to load the image processing library into a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NaCl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container. 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Runtime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基于操作系统提供更高的抽象</a:t>
            </a:r>
            <a:endParaRPr lang="en-US" altLang="zh-CN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Storage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是另一个插件</a:t>
            </a:r>
            <a:endParaRPr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那时对浏览器的期望是很高的，业界都在鼓吹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架构会取代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，甚至有浏览器就是平台的极端思想。但是现实是残酷的，浏览器的表现力远远不能达到期望，功能和效率都很差。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于是业界搞出了些权宜方案，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Netscape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推出了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NPAPI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，给浏览器上打了洞，允许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代码运行，但是这个接口是很简陋的，只能用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开发，浏览器只负责加载插件，其它一切支持都没有，要插件自己搞定，作为扩展开发接口显然远远不够。</a:t>
            </a:r>
            <a:br>
              <a:rPr lang="zh-CN" altLang="en-US" dirty="0" smtClean="0"/>
            </a:b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n-lt"/>
              </a:rPr>
              <a:t>IMC: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send arbitrary data via our </a:t>
            </a:r>
            <a:r>
              <a:rPr lang="en-US" altLang="zh-CN" dirty="0" err="1" smtClean="0">
                <a:latin typeface="+mn-lt"/>
              </a:rPr>
              <a:t>intermodule</a:t>
            </a:r>
            <a:r>
              <a:rPr lang="en-US" altLang="zh-CN" dirty="0" smtClean="0">
                <a:latin typeface="+mn-lt"/>
              </a:rPr>
              <a:t> communication interface</a:t>
            </a:r>
            <a:endParaRPr lang="en-US" altLang="zh-CN" dirty="0" smtClean="0">
              <a:latin typeface="+mn-lt"/>
            </a:endParaRPr>
          </a:p>
          <a:p>
            <a:r>
              <a:rPr lang="en-US" altLang="zh-CN" dirty="0" smtClean="0">
                <a:latin typeface="+mn-lt"/>
              </a:rPr>
              <a:t>Sandbox: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execute any reachable instruction block in the validated text segment,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or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exercise the </a:t>
            </a:r>
            <a:r>
              <a:rPr lang="en-US" altLang="zh-CN" dirty="0" err="1" smtClean="0">
                <a:latin typeface="+mn-lt"/>
              </a:rPr>
              <a:t>NaCl</a:t>
            </a:r>
            <a:r>
              <a:rPr lang="en-US" altLang="zh-CN" dirty="0" smtClean="0">
                <a:latin typeface="+mn-lt"/>
              </a:rPr>
              <a:t> application binary interface to access runtime services </a:t>
            </a:r>
            <a:endParaRPr lang="en-US" altLang="zh-CN" dirty="0" smtClean="0">
              <a:latin typeface="+mn-lt"/>
            </a:endParaRPr>
          </a:p>
          <a:p>
            <a:r>
              <a:rPr lang="en-US" altLang="zh-CN" dirty="0" smtClean="0">
                <a:latin typeface="+mn-lt"/>
              </a:rPr>
              <a:t>Service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Runtime: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unmoderated access to the native operating system’s system call interface </a:t>
            </a:r>
            <a:endParaRPr lang="en-US" altLang="zh-CN" dirty="0" smtClean="0">
              <a:latin typeface="+mn-lt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n-lt"/>
              </a:rPr>
              <a:t>IMC: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send arbitrary data via our </a:t>
            </a:r>
            <a:r>
              <a:rPr lang="en-US" altLang="zh-CN" dirty="0" err="1" smtClean="0">
                <a:latin typeface="+mn-lt"/>
              </a:rPr>
              <a:t>intermodule</a:t>
            </a:r>
            <a:r>
              <a:rPr lang="en-US" altLang="zh-CN" dirty="0" smtClean="0">
                <a:latin typeface="+mn-lt"/>
              </a:rPr>
              <a:t> communication interface</a:t>
            </a:r>
            <a:endParaRPr lang="en-US" altLang="zh-CN" dirty="0" smtClean="0">
              <a:latin typeface="+mn-lt"/>
            </a:endParaRPr>
          </a:p>
          <a:p>
            <a:r>
              <a:rPr lang="en-US" altLang="zh-CN" dirty="0" smtClean="0">
                <a:latin typeface="+mn-lt"/>
              </a:rPr>
              <a:t>Sandbox: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execute any reachable instruction block in the validated text segment,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or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exercise the </a:t>
            </a:r>
            <a:r>
              <a:rPr lang="en-US" altLang="zh-CN" dirty="0" err="1" smtClean="0">
                <a:latin typeface="+mn-lt"/>
              </a:rPr>
              <a:t>NaCl</a:t>
            </a:r>
            <a:r>
              <a:rPr lang="en-US" altLang="zh-CN" dirty="0" smtClean="0">
                <a:latin typeface="+mn-lt"/>
              </a:rPr>
              <a:t> application binary interface to access runtime services </a:t>
            </a:r>
            <a:endParaRPr lang="en-US" altLang="zh-CN" dirty="0" smtClean="0">
              <a:latin typeface="+mn-lt"/>
            </a:endParaRPr>
          </a:p>
          <a:p>
            <a:r>
              <a:rPr lang="en-US" altLang="zh-CN" dirty="0" smtClean="0">
                <a:latin typeface="+mn-lt"/>
              </a:rPr>
              <a:t>Service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Runtime: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unmoderated access to the native operating system’s system call interface </a:t>
            </a:r>
            <a:endParaRPr lang="en-US" altLang="zh-CN" dirty="0" smtClean="0">
              <a:latin typeface="+mn-lt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n-lt"/>
              </a:rPr>
              <a:t>IMC: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send arbitrary data via our </a:t>
            </a:r>
            <a:r>
              <a:rPr lang="en-US" altLang="zh-CN" dirty="0" err="1" smtClean="0">
                <a:latin typeface="+mn-lt"/>
              </a:rPr>
              <a:t>intermodule</a:t>
            </a:r>
            <a:r>
              <a:rPr lang="en-US" altLang="zh-CN" dirty="0" smtClean="0">
                <a:latin typeface="+mn-lt"/>
              </a:rPr>
              <a:t> communication interface</a:t>
            </a:r>
            <a:endParaRPr lang="en-US" altLang="zh-CN" dirty="0" smtClean="0">
              <a:latin typeface="+mn-lt"/>
            </a:endParaRPr>
          </a:p>
          <a:p>
            <a:r>
              <a:rPr lang="en-US" altLang="zh-CN" dirty="0" smtClean="0">
                <a:latin typeface="+mn-lt"/>
              </a:rPr>
              <a:t>Sandbox: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execute any reachable instruction block in the validated text segment,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or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exercise the </a:t>
            </a:r>
            <a:r>
              <a:rPr lang="en-US" altLang="zh-CN" dirty="0" err="1" smtClean="0">
                <a:latin typeface="+mn-lt"/>
              </a:rPr>
              <a:t>NaCl</a:t>
            </a:r>
            <a:r>
              <a:rPr lang="en-US" altLang="zh-CN" dirty="0" smtClean="0">
                <a:latin typeface="+mn-lt"/>
              </a:rPr>
              <a:t> application binary interface to access runtime services </a:t>
            </a:r>
            <a:endParaRPr lang="en-US" altLang="zh-CN" dirty="0" smtClean="0">
              <a:latin typeface="+mn-lt"/>
            </a:endParaRPr>
          </a:p>
          <a:p>
            <a:r>
              <a:rPr lang="en-US" altLang="zh-CN" dirty="0" smtClean="0">
                <a:latin typeface="+mn-lt"/>
              </a:rPr>
              <a:t>Service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Runtime: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unmoderated access to the native operating system’s system call interface </a:t>
            </a:r>
            <a:endParaRPr lang="en-US" altLang="zh-CN" dirty="0" smtClean="0">
              <a:latin typeface="+mn-lt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NaCl</a:t>
            </a:r>
            <a:r>
              <a:rPr kumimoji="1" lang="zh-CN" altLang="en-US" dirty="0" smtClean="0"/>
              <a:t>内层沙盒很厉害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ptrace</a:t>
            </a:r>
            <a:r>
              <a:rPr kumimoji="1" lang="zh-CN" altLang="en-US" dirty="0" smtClean="0"/>
              <a:t>很多</a:t>
            </a:r>
            <a:r>
              <a:rPr kumimoji="1" lang="en-US" altLang="zh-CN" dirty="0" smtClean="0"/>
              <a:t>OJ</a:t>
            </a:r>
            <a:r>
              <a:rPr kumimoji="1" lang="zh-CN" altLang="en-US" dirty="0" smtClean="0"/>
              <a:t>网站在用它来做隔离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6"/>
            <a:ext cx="7772400" cy="122502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867"/>
            <a:ext cx="2057400" cy="487627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867"/>
            <a:ext cx="6019800" cy="487627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57078" y="457235"/>
            <a:ext cx="524621" cy="48005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3793604"/>
            <a:ext cx="611560" cy="480053"/>
          </a:xfrm>
          <a:prstGeom prst="rect">
            <a:avLst/>
          </a:prstGeom>
          <a:solidFill>
            <a:srgbClr val="632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9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9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4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195919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3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7A40B-EA42-4A59-BDB5-85EFA65BC5F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E361C3-C043-4A6E-BDCE-8DA1E7D90A3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yriad Pro Cond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Myriad Pro Light SemiCond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Myriad Pro Light SemiCond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yriad Pro Light SemiCond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Myriad Pro Light SemiCond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Myriad Pro Light SemiCond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emf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emf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www.cs.umd.edu/class/spring2011/cmsc838g/lectures/Feb.22.SFI.pdf" TargetMode="External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hyperlink" Target="https://www.cs.umd.edu/class/spring2011/cmsc838g/lectures/Feb.22.SFI.pdf" TargetMode="Externa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1" Type="http://schemas.openxmlformats.org/officeDocument/2006/relationships/hyperlink" Target="https://developers.googleblog.com/2009/07/native-client-security-contest-results.html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tiff"/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image" Target="../media/image1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1" Type="http://schemas.openxmlformats.org/officeDocument/2006/relationships/image" Target="../media/image14.tiff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1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tiff"/><Relationship Id="rId3" Type="http://schemas.openxmlformats.org/officeDocument/2006/relationships/image" Target="../media/image7.tiff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emf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" y="-1"/>
            <a:ext cx="9144000" cy="372248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683568" y="2497460"/>
            <a:ext cx="7772400" cy="1225021"/>
          </a:xfrm>
        </p:spPr>
        <p:txBody>
          <a:bodyPr>
            <a:normAutofit/>
          </a:bodyPr>
          <a:lstStyle/>
          <a:p>
            <a:r>
              <a:rPr kumimoji="1" lang="en-US" altLang="zh-CN" sz="6000" dirty="0" smtClean="0">
                <a:solidFill>
                  <a:schemeClr val="bg1"/>
                </a:solidFill>
                <a:latin typeface="+mj-lt"/>
              </a:rPr>
              <a:t>Native</a:t>
            </a:r>
            <a:r>
              <a:rPr kumimoji="1" lang="zh-CN" altLang="en-US" sz="60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kumimoji="1" lang="en-US" altLang="zh-CN" sz="6000" dirty="0" smtClean="0">
                <a:solidFill>
                  <a:schemeClr val="bg1"/>
                </a:solidFill>
                <a:latin typeface="+mj-lt"/>
              </a:rPr>
              <a:t>Client</a:t>
            </a:r>
            <a:endParaRPr kumimoji="1" lang="zh-CN" altLang="en-US" sz="6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83568" y="3805798"/>
            <a:ext cx="712879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Sandbox for Portable, Untrusted x86 Native Code </a:t>
            </a:r>
            <a:endParaRPr lang="en-US" altLang="zh-CN" sz="4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j-lt"/>
              </a:rPr>
              <a:t>Threat</a:t>
            </a:r>
            <a:r>
              <a:rPr kumimoji="1" lang="zh-CN" altLang="en-US" dirty="0" smtClean="0">
                <a:latin typeface="+mj-lt"/>
              </a:rPr>
              <a:t> </a:t>
            </a:r>
            <a:r>
              <a:rPr kumimoji="1" lang="en-US" altLang="zh-CN" dirty="0" smtClean="0">
                <a:latin typeface="+mj-lt"/>
              </a:rPr>
              <a:t>Model - Service</a:t>
            </a:r>
            <a:r>
              <a:rPr kumimoji="1" lang="zh-CN" altLang="en-US" dirty="0" smtClean="0">
                <a:latin typeface="+mj-lt"/>
              </a:rPr>
              <a:t> </a:t>
            </a:r>
            <a:r>
              <a:rPr kumimoji="1" lang="en-US" altLang="zh-CN" dirty="0" smtClean="0">
                <a:latin typeface="+mj-lt"/>
              </a:rPr>
              <a:t>Runtime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771636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n-lt"/>
              </a:rPr>
              <a:t>unmoderated access to the native operating system’s system call interface </a:t>
            </a:r>
            <a:endParaRPr lang="en-US" altLang="zh-CN" dirty="0" smtClean="0">
              <a:latin typeface="+mn-lt"/>
            </a:endParaRPr>
          </a:p>
          <a:p>
            <a:r>
              <a:rPr lang="en-US" altLang="zh-CN" dirty="0" smtClean="0">
                <a:latin typeface="+mn-lt"/>
              </a:rPr>
              <a:t>such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as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process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creation,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direct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disk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access</a:t>
            </a:r>
            <a:endParaRPr lang="en-US" altLang="zh-CN" dirty="0">
              <a:latin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3428067"/>
            <a:ext cx="4503745" cy="1815589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48" y="4487672"/>
            <a:ext cx="1490923" cy="66150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j-lt"/>
              </a:rPr>
              <a:t>Threat</a:t>
            </a:r>
            <a:r>
              <a:rPr kumimoji="1" lang="zh-CN" altLang="en-US" dirty="0" smtClean="0">
                <a:latin typeface="+mj-lt"/>
              </a:rPr>
              <a:t> </a:t>
            </a:r>
            <a:r>
              <a:rPr kumimoji="1" lang="en-US" altLang="zh-CN" dirty="0" smtClean="0">
                <a:latin typeface="+mj-lt"/>
              </a:rPr>
              <a:t>Model - IMC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771636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n-lt"/>
              </a:rPr>
              <a:t>send arbitrary data via our </a:t>
            </a:r>
            <a:r>
              <a:rPr lang="en-US" altLang="zh-CN" dirty="0" err="1">
                <a:latin typeface="+mn-lt"/>
              </a:rPr>
              <a:t>intermodule</a:t>
            </a:r>
            <a:r>
              <a:rPr lang="en-US" altLang="zh-CN" dirty="0">
                <a:latin typeface="+mn-lt"/>
              </a:rPr>
              <a:t> communication interface</a:t>
            </a:r>
            <a:endParaRPr lang="en-US" altLang="zh-CN" dirty="0" smtClean="0">
              <a:latin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3428067"/>
            <a:ext cx="4503745" cy="1815589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3721596"/>
            <a:ext cx="1490923" cy="111689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j-lt"/>
              </a:rPr>
              <a:t>Solution - Sandbox in Sandbox</a:t>
            </a:r>
            <a:endParaRPr kumimoji="1" lang="en-US" dirty="0">
              <a:latin typeface="+mj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22300" y="1333500"/>
            <a:ext cx="7811135" cy="3834765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latin typeface="+mn-lt"/>
              </a:rPr>
              <a:t>Outer Sandbox &amp; Inner Sandbox</a:t>
            </a:r>
            <a:endParaRPr kumimoji="1" lang="en-US" altLang="zh-CN" sz="3600" dirty="0">
              <a:latin typeface="+mn-lt"/>
            </a:endParaRPr>
          </a:p>
          <a:p>
            <a:endParaRPr kumimoji="1" lang="en-US" altLang="zh-CN" sz="3600" dirty="0">
              <a:latin typeface="+mn-lt"/>
            </a:endParaRPr>
          </a:p>
          <a:p>
            <a:r>
              <a:rPr kumimoji="1" lang="en-US" altLang="zh-CN" sz="3600" dirty="0">
                <a:latin typeface="+mn-lt"/>
              </a:rPr>
              <a:t>Outer Sandbox: </a:t>
            </a:r>
            <a:endParaRPr kumimoji="1" lang="en-US" altLang="zh-CN" sz="3600" dirty="0">
              <a:latin typeface="+mn-lt"/>
            </a:endParaRPr>
          </a:p>
          <a:p>
            <a:pPr lvl="1"/>
            <a:r>
              <a:rPr kumimoji="1" lang="en-US" altLang="zh-CN" sz="2400" dirty="0">
                <a:latin typeface="+mn-lt"/>
              </a:rPr>
              <a:t>If inner sandbox compromised, the state of service runtime is accessed</a:t>
            </a:r>
            <a:endParaRPr kumimoji="1" lang="en-US" altLang="zh-CN" sz="2400" dirty="0">
              <a:latin typeface="+mn-lt"/>
            </a:endParaRPr>
          </a:p>
          <a:p>
            <a:pPr lvl="1"/>
            <a:r>
              <a:rPr kumimoji="1" lang="en-US" altLang="zh-CN" sz="2400" dirty="0">
                <a:latin typeface="+mn-lt"/>
                <a:sym typeface="+mn-ea"/>
              </a:rPr>
              <a:t>Thwart behaviors by moderating system calls at process boundary</a:t>
            </a:r>
            <a:endParaRPr kumimoji="1" lang="en-US" altLang="zh-CN" sz="2400" dirty="0">
              <a:latin typeface="+mn-lt"/>
              <a:sym typeface="+mn-ea"/>
            </a:endParaRPr>
          </a:p>
          <a:p>
            <a:pPr lvl="1"/>
            <a:endParaRPr kumimoji="1" lang="en-US" altLang="zh-CN" dirty="0">
              <a:latin typeface="+mn-l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+mn-lt"/>
              </a:rPr>
              <a:t>RW - System </a:t>
            </a:r>
            <a:r>
              <a:rPr lang="en-US" altLang="zh-CN" dirty="0">
                <a:latin typeface="+mn-lt"/>
              </a:rPr>
              <a:t>Request Moderation 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>
                <a:latin typeface="+mn-lt"/>
              </a:rPr>
              <a:t>ptrace</a:t>
            </a:r>
            <a:endParaRPr kumimoji="1" lang="en-US" altLang="zh-CN" dirty="0" smtClean="0">
              <a:latin typeface="+mn-lt"/>
            </a:endParaRPr>
          </a:p>
          <a:p>
            <a:r>
              <a:rPr kumimoji="1" lang="en-US" altLang="zh-CN" dirty="0" err="1" smtClean="0">
                <a:latin typeface="+mn-lt"/>
              </a:rPr>
              <a:t>systrace</a:t>
            </a:r>
            <a:endParaRPr kumimoji="1" lang="en-US" altLang="zh-CN" dirty="0" smtClean="0">
              <a:latin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5896" y="1129308"/>
            <a:ext cx="4681881" cy="397227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j-lt"/>
              </a:rPr>
              <a:t>Solution - Inner</a:t>
            </a:r>
            <a:r>
              <a:rPr kumimoji="1" lang="zh-CN" altLang="en-US" dirty="0" smtClean="0">
                <a:latin typeface="+mj-lt"/>
              </a:rPr>
              <a:t> </a:t>
            </a:r>
            <a:r>
              <a:rPr kumimoji="1" lang="en-US" altLang="zh-CN" dirty="0" smtClean="0">
                <a:latin typeface="+mj-lt"/>
              </a:rPr>
              <a:t>Sandbox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>
                <a:latin typeface="+mn-lt"/>
              </a:rPr>
              <a:t>Problem</a:t>
            </a:r>
            <a:endParaRPr lang="en-US" altLang="zh-CN" dirty="0" smtClean="0">
              <a:latin typeface="+mn-lt"/>
            </a:endParaRPr>
          </a:p>
          <a:p>
            <a:pPr lvl="1"/>
            <a:r>
              <a:rPr lang="en-US" altLang="zh-CN" b="1" dirty="0" smtClean="0">
                <a:latin typeface="+mn-lt"/>
              </a:rPr>
              <a:t>Data </a:t>
            </a:r>
            <a:r>
              <a:rPr lang="en-US" altLang="zh-CN" b="1" dirty="0">
                <a:latin typeface="+mn-lt"/>
              </a:rPr>
              <a:t>integrity</a:t>
            </a:r>
            <a:r>
              <a:rPr lang="en-US" altLang="zh-CN" dirty="0">
                <a:latin typeface="+mn-lt"/>
              </a:rPr>
              <a:t>: no loads or stores outside of data sandbox </a:t>
            </a:r>
            <a:endParaRPr lang="en-US" altLang="zh-CN" dirty="0">
              <a:latin typeface="+mn-lt"/>
            </a:endParaRPr>
          </a:p>
          <a:p>
            <a:pPr lvl="1"/>
            <a:r>
              <a:rPr lang="en-US" altLang="zh-CN" dirty="0">
                <a:latin typeface="+mn-lt"/>
              </a:rPr>
              <a:t>Reliable disassembly </a:t>
            </a:r>
            <a:endParaRPr lang="en-US" altLang="zh-CN" dirty="0">
              <a:latin typeface="+mn-lt"/>
            </a:endParaRPr>
          </a:p>
          <a:p>
            <a:pPr lvl="1"/>
            <a:r>
              <a:rPr lang="en-US" altLang="zh-CN" dirty="0">
                <a:latin typeface="+mn-lt"/>
              </a:rPr>
              <a:t>No unsafe instructions </a:t>
            </a:r>
            <a:endParaRPr lang="en-US" altLang="zh-CN" dirty="0">
              <a:latin typeface="+mn-lt"/>
            </a:endParaRPr>
          </a:p>
          <a:p>
            <a:pPr lvl="1"/>
            <a:r>
              <a:rPr lang="en-US" altLang="zh-CN" b="1" dirty="0">
                <a:latin typeface="+mn-lt"/>
              </a:rPr>
              <a:t>Control flow </a:t>
            </a:r>
            <a:r>
              <a:rPr lang="en-US" altLang="zh-CN" b="1" dirty="0" smtClean="0">
                <a:latin typeface="+mn-lt"/>
              </a:rPr>
              <a:t>integrity</a:t>
            </a:r>
            <a:endParaRPr lang="en-US" altLang="zh-CN" dirty="0" smtClean="0">
              <a:latin typeface="+mn-lt"/>
            </a:endParaRPr>
          </a:p>
          <a:p>
            <a:r>
              <a:rPr lang="en-US" altLang="zh-CN" dirty="0" smtClean="0">
                <a:latin typeface="+mn-lt"/>
              </a:rPr>
              <a:t>uses </a:t>
            </a:r>
            <a:r>
              <a:rPr lang="en-US" altLang="zh-CN" b="1" dirty="0">
                <a:latin typeface="+mn-lt"/>
              </a:rPr>
              <a:t>static analysis </a:t>
            </a:r>
            <a:r>
              <a:rPr lang="en-US" altLang="zh-CN" dirty="0">
                <a:latin typeface="+mn-lt"/>
              </a:rPr>
              <a:t>to detect security defects in untrusted x86 </a:t>
            </a:r>
            <a:r>
              <a:rPr lang="en-US" altLang="zh-CN" dirty="0" smtClean="0">
                <a:latin typeface="+mn-lt"/>
              </a:rPr>
              <a:t>code</a:t>
            </a:r>
            <a:endParaRPr lang="en-US" altLang="zh-CN" dirty="0">
              <a:latin typeface="+mn-lt"/>
            </a:endParaRPr>
          </a:p>
          <a:p>
            <a:endParaRPr lang="en-US" altLang="zh-CN" dirty="0">
              <a:latin typeface="+mn-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j-lt"/>
              </a:rPr>
              <a:t>RW - Software</a:t>
            </a:r>
            <a:r>
              <a:rPr kumimoji="1" lang="zh-CN" altLang="en-US" dirty="0" smtClean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F</a:t>
            </a:r>
            <a:r>
              <a:rPr kumimoji="1" lang="en-US" altLang="zh-CN" dirty="0" smtClean="0">
                <a:latin typeface="+mj-lt"/>
              </a:rPr>
              <a:t>ault</a:t>
            </a:r>
            <a:r>
              <a:rPr kumimoji="1" lang="zh-CN" altLang="en-US" dirty="0" smtClean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I</a:t>
            </a:r>
            <a:r>
              <a:rPr kumimoji="1" lang="en-US" altLang="zh-CN" dirty="0" smtClean="0">
                <a:latin typeface="+mj-lt"/>
              </a:rPr>
              <a:t>solation</a:t>
            </a:r>
            <a:endParaRPr kumimoji="1" lang="zh-CN" altLang="en-US" dirty="0">
              <a:latin typeface="+mj-lt"/>
            </a:endParaRP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129308"/>
            <a:ext cx="6024959" cy="4423765"/>
          </a:xfrm>
        </p:spPr>
      </p:pic>
      <p:sp>
        <p:nvSpPr>
          <p:cNvPr id="8" name="文本框 7"/>
          <p:cNvSpPr txBox="1"/>
          <p:nvPr/>
        </p:nvSpPr>
        <p:spPr>
          <a:xfrm>
            <a:off x="7389876" y="5276074"/>
            <a:ext cx="1270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F</a:t>
            </a:r>
            <a:r>
              <a:rPr kumimoji="1" lang="en-US" altLang="zh-CN" sz="1200" dirty="0" smtClean="0"/>
              <a:t>rom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>
                <a:hlinkClick r:id="rId2"/>
              </a:rPr>
              <a:t>cs.umd.edu</a:t>
            </a:r>
            <a:endParaRPr kumimoji="1" lang="zh-CN" altLang="en-US" sz="12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+mj-lt"/>
              </a:rPr>
              <a:t>RW - Software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Fault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Isolation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389876" y="5276074"/>
            <a:ext cx="1270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F</a:t>
            </a:r>
            <a:r>
              <a:rPr kumimoji="1" lang="en-US" altLang="zh-CN" sz="1200" dirty="0" smtClean="0"/>
              <a:t>rom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>
                <a:hlinkClick r:id="rId1"/>
              </a:rPr>
              <a:t>cs.umd.edu</a:t>
            </a:r>
            <a:endParaRPr kumimoji="1" lang="zh-CN" altLang="en-US" sz="12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384026"/>
            <a:ext cx="5096657" cy="1421378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chemeClr val="accent1"/>
            </a:solidFill>
            <a:miter lim="800000"/>
            <a:headEnd/>
            <a:tailEnd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998" y="1212962"/>
            <a:ext cx="5105571" cy="1720432"/>
          </a:xfrm>
          <a:prstGeom prst="rect">
            <a:avLst/>
          </a:prstGeom>
          <a:solidFill>
            <a:srgbClr val="000000">
              <a:shade val="95000"/>
            </a:srgbClr>
          </a:solidFill>
          <a:ln w="6350" cap="sq">
            <a:solidFill>
              <a:schemeClr val="accent1"/>
            </a:solidFill>
            <a:miter lim="800000"/>
            <a:headEnd/>
            <a:tailEnd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5220072" y="841276"/>
            <a:ext cx="194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Segment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Matching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5220072" y="3014694"/>
            <a:ext cx="2068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Address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Sandboxing</a:t>
            </a:r>
            <a:endParaRPr kumimoji="1"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88" y="1025942"/>
            <a:ext cx="3442123" cy="414438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+mj-lt"/>
              </a:rPr>
              <a:t>RW - Software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Fault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Isolation</a:t>
            </a:r>
            <a:endParaRPr kumimoji="1" lang="zh-CN" altLang="en-US" dirty="0">
              <a:latin typeface="+mj-lt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395274"/>
            <a:ext cx="5096657" cy="1421378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chemeClr val="accent1"/>
            </a:solidFill>
            <a:miter lim="800000"/>
            <a:headEnd/>
            <a:tailEnd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0" name="文本框 9"/>
          <p:cNvSpPr txBox="1"/>
          <p:nvPr/>
        </p:nvSpPr>
        <p:spPr>
          <a:xfrm>
            <a:off x="5220072" y="1025942"/>
            <a:ext cx="2068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Address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Sandboxing</a:t>
            </a:r>
            <a:endParaRPr kumimoji="1"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88" y="1025942"/>
            <a:ext cx="3442123" cy="414438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502" y="3433564"/>
            <a:ext cx="5660876" cy="112864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j-lt"/>
              </a:rPr>
              <a:t>Solution - Inner</a:t>
            </a:r>
            <a:r>
              <a:rPr kumimoji="1" lang="zh-CN" altLang="en-US" dirty="0" smtClean="0">
                <a:latin typeface="+mj-lt"/>
              </a:rPr>
              <a:t> </a:t>
            </a:r>
            <a:r>
              <a:rPr kumimoji="1" lang="en-US" altLang="zh-CN" dirty="0" smtClean="0">
                <a:latin typeface="+mj-lt"/>
              </a:rPr>
              <a:t>Sandbox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199" y="1333501"/>
            <a:ext cx="8147249" cy="2100063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dirty="0">
                <a:latin typeface="+mn-lt"/>
              </a:rPr>
              <a:t>No instructions can straddle the 32 byte </a:t>
            </a:r>
            <a:r>
              <a:rPr lang="en-US" altLang="zh-CN" dirty="0" smtClean="0">
                <a:latin typeface="+mn-lt"/>
              </a:rPr>
              <a:t>boundary</a:t>
            </a:r>
            <a:endParaRPr lang="en-US" altLang="zh-CN" dirty="0" smtClean="0">
              <a:latin typeface="+mn-lt"/>
            </a:endParaRPr>
          </a:p>
          <a:p>
            <a:r>
              <a:rPr lang="en-US" altLang="zh-CN" dirty="0" smtClean="0">
                <a:latin typeface="+mn-lt"/>
              </a:rPr>
              <a:t>Branches </a:t>
            </a:r>
            <a:r>
              <a:rPr lang="en-US" altLang="zh-CN" dirty="0">
                <a:latin typeface="+mn-lt"/>
              </a:rPr>
              <a:t>are used to transfer control across </a:t>
            </a:r>
            <a:r>
              <a:rPr lang="en-US" altLang="zh-CN" dirty="0" smtClean="0">
                <a:latin typeface="+mn-lt"/>
              </a:rPr>
              <a:t>boundaries</a:t>
            </a:r>
            <a:endParaRPr lang="en-US" altLang="zh-CN" dirty="0" smtClean="0">
              <a:latin typeface="+mn-lt"/>
            </a:endParaRPr>
          </a:p>
          <a:p>
            <a:r>
              <a:rPr lang="en-US" altLang="zh-CN" dirty="0" smtClean="0">
                <a:latin typeface="+mn-lt"/>
              </a:rPr>
              <a:t>No </a:t>
            </a:r>
            <a:r>
              <a:rPr lang="en-US" altLang="zh-CN" dirty="0">
                <a:latin typeface="+mn-lt"/>
              </a:rPr>
              <a:t>ret instructions, the stack is manually modified</a:t>
            </a:r>
            <a:endParaRPr kumimoji="1" lang="zh-CN" altLang="en-US" dirty="0">
              <a:latin typeface="+mn-lt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314" y="3433564"/>
            <a:ext cx="6039371" cy="181451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j-lt"/>
              </a:rPr>
              <a:t>Solution - Inner</a:t>
            </a:r>
            <a:r>
              <a:rPr kumimoji="1" lang="zh-CN" altLang="en-US" dirty="0" smtClean="0">
                <a:latin typeface="+mj-lt"/>
              </a:rPr>
              <a:t> </a:t>
            </a:r>
            <a:r>
              <a:rPr kumimoji="1" lang="en-US" altLang="zh-CN" dirty="0" smtClean="0">
                <a:latin typeface="+mj-lt"/>
              </a:rPr>
              <a:t>Sandbox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199" y="1333501"/>
            <a:ext cx="8267700" cy="2820143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>
                <a:latin typeface="+mn-lt"/>
              </a:rPr>
              <a:t>Branch instructions are properly aligned to validated </a:t>
            </a:r>
            <a:r>
              <a:rPr lang="en-US" altLang="zh-CN" dirty="0" smtClean="0">
                <a:latin typeface="+mn-lt"/>
              </a:rPr>
              <a:t>code</a:t>
            </a:r>
            <a:endParaRPr lang="en-US" altLang="zh-CN" dirty="0" smtClean="0">
              <a:latin typeface="+mn-lt"/>
            </a:endParaRPr>
          </a:p>
          <a:p>
            <a:r>
              <a:rPr lang="en-US" altLang="zh-CN" dirty="0" smtClean="0">
                <a:latin typeface="+mn-lt"/>
              </a:rPr>
              <a:t>call </a:t>
            </a:r>
            <a:r>
              <a:rPr lang="en-US" altLang="zh-CN" dirty="0">
                <a:latin typeface="+mn-lt"/>
              </a:rPr>
              <a:t>instructions are subject to a simple AND </a:t>
            </a:r>
            <a:r>
              <a:rPr lang="en-US" altLang="zh-CN" dirty="0" smtClean="0">
                <a:latin typeface="+mn-lt"/>
              </a:rPr>
              <a:t>operation</a:t>
            </a:r>
            <a:endParaRPr lang="en-US" altLang="zh-CN" dirty="0" smtClean="0">
              <a:latin typeface="+mn-lt"/>
            </a:endParaRPr>
          </a:p>
          <a:p>
            <a:pPr lvl="1"/>
            <a:r>
              <a:rPr lang="en-US" altLang="zh-CN" dirty="0" smtClean="0">
                <a:latin typeface="+mn-lt"/>
              </a:rPr>
              <a:t>Alignment </a:t>
            </a:r>
            <a:r>
              <a:rPr lang="en-US" altLang="zh-CN" dirty="0">
                <a:latin typeface="+mn-lt"/>
              </a:rPr>
              <a:t>masking on the destination register ensures a 32 byte alignment which guarantees the destination has been run through the </a:t>
            </a:r>
            <a:r>
              <a:rPr lang="en-US" altLang="zh-CN" dirty="0" smtClean="0">
                <a:latin typeface="+mn-lt"/>
              </a:rPr>
              <a:t>validator</a:t>
            </a:r>
            <a:endParaRPr lang="en-US" altLang="zh-CN" dirty="0" smtClean="0">
              <a:latin typeface="+mn-lt"/>
            </a:endParaRPr>
          </a:p>
          <a:p>
            <a:r>
              <a:rPr lang="en-US" altLang="zh-CN" dirty="0" smtClean="0">
                <a:latin typeface="+mn-lt"/>
              </a:rPr>
              <a:t>Prevents </a:t>
            </a:r>
            <a:r>
              <a:rPr lang="en-US" altLang="zh-CN" dirty="0">
                <a:latin typeface="+mn-lt"/>
              </a:rPr>
              <a:t>over written NEXE function pointers and modified registers from resulting in arbitrary code </a:t>
            </a:r>
            <a:r>
              <a:rPr lang="en-US" altLang="zh-CN" dirty="0" smtClean="0">
                <a:latin typeface="+mn-lt"/>
              </a:rPr>
              <a:t>execution</a:t>
            </a:r>
            <a:endParaRPr lang="en-US" altLang="zh-CN" dirty="0" smtClean="0">
              <a:latin typeface="+mn-lt"/>
            </a:endParaRPr>
          </a:p>
          <a:p>
            <a:r>
              <a:rPr kumimoji="1" lang="en-US" altLang="zh-CN" dirty="0" smtClean="0">
                <a:latin typeface="+mn-lt"/>
              </a:rPr>
              <a:t>No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OR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operation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compared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with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former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research</a:t>
            </a:r>
            <a:endParaRPr kumimoji="1" lang="zh-CN" altLang="en-US" dirty="0">
              <a:latin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899" y="4153644"/>
            <a:ext cx="6410299" cy="7286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j-lt"/>
              </a:rPr>
              <a:t>Outline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smtClean="0">
                <a:latin typeface="+mn-lt"/>
              </a:rPr>
              <a:t>Problem</a:t>
            </a:r>
            <a:endParaRPr kumimoji="1" lang="en-US" altLang="zh-CN" dirty="0" smtClean="0">
              <a:latin typeface="+mn-lt"/>
            </a:endParaRPr>
          </a:p>
          <a:p>
            <a:r>
              <a:rPr kumimoji="1" lang="en-US" altLang="zh-CN" dirty="0" smtClean="0">
                <a:latin typeface="+mn-lt"/>
              </a:rPr>
              <a:t>What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is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err="1" smtClean="0">
                <a:latin typeface="+mn-lt"/>
              </a:rPr>
              <a:t>NaCl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(Demo)</a:t>
            </a:r>
            <a:endParaRPr kumimoji="1" lang="en-US" altLang="zh-CN" dirty="0" smtClean="0">
              <a:latin typeface="+mn-lt"/>
            </a:endParaRPr>
          </a:p>
          <a:p>
            <a:r>
              <a:rPr kumimoji="1" lang="en-US" altLang="zh-CN" dirty="0" smtClean="0">
                <a:latin typeface="+mn-lt"/>
              </a:rPr>
              <a:t>Related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work</a:t>
            </a:r>
            <a:endParaRPr kumimoji="1" lang="en-US" altLang="zh-CN" dirty="0" smtClean="0">
              <a:latin typeface="+mn-lt"/>
            </a:endParaRPr>
          </a:p>
          <a:p>
            <a:r>
              <a:rPr kumimoji="1" lang="en-US" altLang="zh-CN" dirty="0" smtClean="0">
                <a:latin typeface="+mn-lt"/>
              </a:rPr>
              <a:t>Solution</a:t>
            </a:r>
            <a:endParaRPr kumimoji="1" lang="en-US" altLang="zh-CN" dirty="0" smtClean="0">
              <a:latin typeface="+mn-lt"/>
            </a:endParaRPr>
          </a:p>
          <a:p>
            <a:r>
              <a:rPr kumimoji="1" lang="en-US" altLang="zh-CN" dirty="0" smtClean="0">
                <a:latin typeface="+mn-lt"/>
              </a:rPr>
              <a:t>Attack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Surface(First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Attack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Demo)</a:t>
            </a:r>
            <a:endParaRPr kumimoji="1" lang="en-US" altLang="zh-CN" dirty="0" smtClean="0">
              <a:latin typeface="+mn-lt"/>
            </a:endParaRPr>
          </a:p>
          <a:p>
            <a:r>
              <a:rPr kumimoji="1" lang="en-US" altLang="zh-CN" dirty="0" smtClean="0">
                <a:latin typeface="+mn-lt"/>
              </a:rPr>
              <a:t>Evaluation</a:t>
            </a:r>
            <a:endParaRPr kumimoji="1" lang="en-US" altLang="zh-CN" dirty="0" smtClean="0">
              <a:latin typeface="+mn-lt"/>
            </a:endParaRPr>
          </a:p>
          <a:p>
            <a:r>
              <a:rPr kumimoji="1" lang="en-US" altLang="zh-CN" dirty="0" smtClean="0">
                <a:latin typeface="+mn-lt"/>
              </a:rPr>
              <a:t>TUCAO</a:t>
            </a:r>
            <a:endParaRPr kumimoji="1" lang="en-US" altLang="zh-CN" dirty="0" smtClean="0">
              <a:latin typeface="+mn-lt"/>
            </a:endParaRPr>
          </a:p>
          <a:p>
            <a:endParaRPr kumimoji="1" lang="en-US" altLang="zh-CN" dirty="0" smtClean="0">
              <a:latin typeface="+mn-lt"/>
            </a:endParaRPr>
          </a:p>
          <a:p>
            <a:endParaRPr kumimoji="1" lang="zh-CN" alt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6000" dirty="0" smtClean="0">
                <a:latin typeface="+mj-lt"/>
              </a:rPr>
              <a:t>Static Analysis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7787208" cy="3771636"/>
          </a:xfrm>
        </p:spPr>
        <p:txBody>
          <a:bodyPr/>
          <a:lstStyle/>
          <a:p>
            <a:r>
              <a:rPr lang="en-US" altLang="zh-CN" dirty="0" smtClean="0">
                <a:latin typeface="+mn-lt"/>
              </a:rPr>
              <a:t>Pros</a:t>
            </a:r>
            <a:endParaRPr lang="en-US" altLang="zh-CN" dirty="0" smtClean="0">
              <a:latin typeface="+mn-lt"/>
            </a:endParaRPr>
          </a:p>
          <a:p>
            <a:pPr lvl="1"/>
            <a:r>
              <a:rPr lang="en-US" altLang="zh-CN" dirty="0" smtClean="0">
                <a:latin typeface="+mn-lt"/>
              </a:rPr>
              <a:t>No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need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to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trust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compiler,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a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small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TCB(600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: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73000000)</a:t>
            </a:r>
            <a:endParaRPr lang="en-US" altLang="zh-CN" dirty="0" smtClean="0">
              <a:latin typeface="+mn-lt"/>
            </a:endParaRPr>
          </a:p>
          <a:p>
            <a:pPr lvl="1"/>
            <a:r>
              <a:rPr lang="en-US" altLang="zh-CN" dirty="0" smtClean="0">
                <a:latin typeface="+mn-lt"/>
              </a:rPr>
              <a:t>No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runtime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overhead</a:t>
            </a:r>
            <a:endParaRPr lang="en-US" altLang="zh-CN" dirty="0" smtClean="0">
              <a:latin typeface="+mn-lt"/>
            </a:endParaRPr>
          </a:p>
          <a:p>
            <a:r>
              <a:rPr lang="en-US" altLang="zh-CN" dirty="0" smtClean="0">
                <a:latin typeface="+mn-lt"/>
              </a:rPr>
              <a:t>Cons</a:t>
            </a:r>
            <a:endParaRPr lang="en-US" altLang="zh-CN" dirty="0" smtClean="0">
              <a:latin typeface="+mn-lt"/>
            </a:endParaRPr>
          </a:p>
          <a:p>
            <a:pPr lvl="1"/>
            <a:r>
              <a:rPr lang="en-US" altLang="zh-CN" dirty="0" smtClean="0">
                <a:latin typeface="+mn-lt"/>
              </a:rPr>
              <a:t>Not</a:t>
            </a:r>
            <a:r>
              <a:rPr lang="zh-CN" altLang="en-US" dirty="0" smtClean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accurate</a:t>
            </a:r>
            <a:endParaRPr lang="en-US" altLang="zh-CN" dirty="0" smtClean="0">
              <a:latin typeface="+mn-lt"/>
            </a:endParaRPr>
          </a:p>
          <a:p>
            <a:pPr lvl="1"/>
            <a:r>
              <a:rPr lang="en-US" altLang="zh-CN" b="1" dirty="0" smtClean="0">
                <a:latin typeface="+mn-lt"/>
              </a:rPr>
              <a:t>A</a:t>
            </a:r>
            <a:r>
              <a:rPr lang="zh-CN" altLang="en-US" b="1" dirty="0" smtClean="0">
                <a:latin typeface="+mn-lt"/>
              </a:rPr>
              <a:t> </a:t>
            </a:r>
            <a:r>
              <a:rPr lang="en-US" altLang="zh-CN" b="1" dirty="0" smtClean="0">
                <a:latin typeface="+mn-lt"/>
              </a:rPr>
              <a:t>hacker</a:t>
            </a:r>
            <a:r>
              <a:rPr lang="zh-CN" altLang="en-US" b="1" dirty="0" smtClean="0">
                <a:latin typeface="+mn-lt"/>
              </a:rPr>
              <a:t> </a:t>
            </a:r>
            <a:r>
              <a:rPr lang="en-US" altLang="zh-CN" b="1" dirty="0" smtClean="0">
                <a:latin typeface="+mn-lt"/>
              </a:rPr>
              <a:t>could</a:t>
            </a:r>
            <a:r>
              <a:rPr lang="zh-CN" altLang="en-US" b="1" dirty="0" smtClean="0">
                <a:latin typeface="+mn-lt"/>
              </a:rPr>
              <a:t> </a:t>
            </a:r>
            <a:r>
              <a:rPr lang="en-US" altLang="zh-CN" b="1" dirty="0" smtClean="0">
                <a:latin typeface="+mn-lt"/>
              </a:rPr>
              <a:t>modify</a:t>
            </a:r>
            <a:r>
              <a:rPr lang="zh-CN" altLang="en-US" b="1" dirty="0" smtClean="0">
                <a:latin typeface="+mn-lt"/>
              </a:rPr>
              <a:t> </a:t>
            </a:r>
            <a:r>
              <a:rPr lang="en-US" altLang="zh-CN" b="1" dirty="0" smtClean="0">
                <a:latin typeface="+mn-lt"/>
              </a:rPr>
              <a:t>binary</a:t>
            </a:r>
            <a:endParaRPr lang="en-US" altLang="zh-CN" b="1" dirty="0">
              <a:latin typeface="+mn-l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n-lt"/>
              </a:rPr>
              <a:t>Solution - Service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Runtime</a:t>
            </a:r>
            <a:endParaRPr kumimoji="1" lang="zh-CN" altLang="en-US" dirty="0">
              <a:latin typeface="+mn-lt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129308"/>
            <a:ext cx="5040560" cy="4278198"/>
          </a:xfrm>
        </p:spPr>
      </p:pic>
      <p:sp>
        <p:nvSpPr>
          <p:cNvPr id="5" name="文本框 4"/>
          <p:cNvSpPr txBox="1"/>
          <p:nvPr/>
        </p:nvSpPr>
        <p:spPr>
          <a:xfrm>
            <a:off x="457200" y="1126725"/>
            <a:ext cx="33947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Stand alone process, launched from </a:t>
            </a:r>
            <a:r>
              <a:rPr lang="en-US" altLang="zh-CN" sz="2400" dirty="0" smtClean="0"/>
              <a:t>Chrome</a:t>
            </a:r>
            <a:endParaRPr lang="en-US" altLang="zh-CN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Runs </a:t>
            </a:r>
            <a:r>
              <a:rPr lang="en-US" altLang="zh-CN" sz="2400" dirty="0"/>
              <a:t>in the same sandbox as Chrome renderer </a:t>
            </a:r>
            <a:r>
              <a:rPr lang="en-US" altLang="zh-CN" sz="2400" dirty="0" smtClean="0"/>
              <a:t>Outer Sandbox</a:t>
            </a:r>
            <a:endParaRPr kumimoji="1" lang="zh-CN" altLang="en-US" sz="2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+mj-lt"/>
              </a:rPr>
              <a:t>Solution - Service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Runtime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zh-CN" dirty="0" smtClean="0">
                <a:latin typeface="+mn-lt"/>
              </a:rPr>
              <a:t>Trusted </a:t>
            </a:r>
            <a:r>
              <a:rPr lang="en-US" altLang="zh-CN" dirty="0">
                <a:latin typeface="+mn-lt"/>
              </a:rPr>
              <a:t>instruction blocks are mapped at runtime to enable a context switch between trusted and </a:t>
            </a:r>
            <a:r>
              <a:rPr lang="en-US" altLang="zh-CN" dirty="0" smtClean="0">
                <a:latin typeface="+mn-lt"/>
              </a:rPr>
              <a:t>untrusted</a:t>
            </a:r>
            <a:endParaRPr lang="en-US" altLang="zh-CN" dirty="0" smtClean="0">
              <a:latin typeface="+mn-lt"/>
            </a:endParaRPr>
          </a:p>
          <a:p>
            <a:pPr lvl="1"/>
            <a:r>
              <a:rPr lang="en-US" altLang="zh-CN" dirty="0" smtClean="0">
                <a:latin typeface="+mn-lt"/>
              </a:rPr>
              <a:t>Springboard </a:t>
            </a:r>
            <a:r>
              <a:rPr lang="en-US" altLang="zh-CN" dirty="0">
                <a:latin typeface="+mn-lt"/>
              </a:rPr>
              <a:t>enable trusted to </a:t>
            </a:r>
            <a:r>
              <a:rPr lang="en-US" altLang="zh-CN" dirty="0" smtClean="0">
                <a:latin typeface="+mn-lt"/>
              </a:rPr>
              <a:t>untrusted</a:t>
            </a:r>
            <a:endParaRPr lang="en-US" altLang="zh-CN" dirty="0" smtClean="0">
              <a:latin typeface="+mn-lt"/>
            </a:endParaRPr>
          </a:p>
          <a:p>
            <a:pPr lvl="1"/>
            <a:r>
              <a:rPr lang="en-US" altLang="zh-CN" dirty="0" smtClean="0">
                <a:latin typeface="+mn-lt"/>
              </a:rPr>
              <a:t>Trampolines </a:t>
            </a:r>
            <a:r>
              <a:rPr lang="en-US" altLang="zh-CN" dirty="0">
                <a:latin typeface="+mn-lt"/>
              </a:rPr>
              <a:t>enable untrusted to </a:t>
            </a:r>
            <a:r>
              <a:rPr lang="en-US" altLang="zh-CN" dirty="0" smtClean="0">
                <a:latin typeface="+mn-lt"/>
              </a:rPr>
              <a:t>trusted</a:t>
            </a:r>
            <a:endParaRPr lang="en-US" altLang="zh-CN" dirty="0" smtClean="0">
              <a:latin typeface="+mn-lt"/>
            </a:endParaRPr>
          </a:p>
          <a:p>
            <a:pPr lvl="1"/>
            <a:r>
              <a:rPr lang="en-US" altLang="zh-CN" dirty="0" smtClean="0">
                <a:latin typeface="+mn-lt"/>
              </a:rPr>
              <a:t>Each </a:t>
            </a:r>
            <a:r>
              <a:rPr lang="en-US" altLang="zh-CN" dirty="0">
                <a:latin typeface="+mn-lt"/>
              </a:rPr>
              <a:t>contain privileged instructions that manipulate the segment </a:t>
            </a:r>
            <a:r>
              <a:rPr lang="en-US" altLang="zh-CN" dirty="0" smtClean="0">
                <a:latin typeface="+mn-lt"/>
              </a:rPr>
              <a:t>registers</a:t>
            </a:r>
            <a:endParaRPr lang="en-US" altLang="zh-CN" dirty="0" smtClean="0">
              <a:latin typeface="+mn-lt"/>
            </a:endParaRPr>
          </a:p>
          <a:p>
            <a:r>
              <a:rPr lang="en-US" altLang="zh-CN" dirty="0" smtClean="0">
                <a:latin typeface="+mn-lt"/>
              </a:rPr>
              <a:t>x86 </a:t>
            </a:r>
            <a:r>
              <a:rPr lang="en-US" altLang="zh-CN" dirty="0">
                <a:latin typeface="+mn-lt"/>
              </a:rPr>
              <a:t>Segment </a:t>
            </a:r>
            <a:r>
              <a:rPr lang="en-US" altLang="zh-CN" dirty="0" smtClean="0">
                <a:latin typeface="+mn-lt"/>
              </a:rPr>
              <a:t>Registers</a:t>
            </a:r>
            <a:endParaRPr lang="en-US" altLang="zh-CN" dirty="0" smtClean="0">
              <a:latin typeface="+mn-lt"/>
            </a:endParaRPr>
          </a:p>
          <a:p>
            <a:pPr lvl="1"/>
            <a:r>
              <a:rPr lang="en-US" altLang="zh-CN" dirty="0" smtClean="0">
                <a:latin typeface="+mn-lt"/>
              </a:rPr>
              <a:t>Used </a:t>
            </a:r>
            <a:r>
              <a:rPr lang="en-US" altLang="zh-CN" dirty="0">
                <a:latin typeface="+mn-lt"/>
              </a:rPr>
              <a:t>to separate trusted from untrusted </a:t>
            </a:r>
            <a:r>
              <a:rPr lang="en-US" altLang="zh-CN" dirty="0" smtClean="0">
                <a:latin typeface="+mn-lt"/>
              </a:rPr>
              <a:t>code/data</a:t>
            </a:r>
            <a:endParaRPr lang="en-US" altLang="zh-CN" dirty="0" smtClean="0">
              <a:latin typeface="+mn-lt"/>
            </a:endParaRPr>
          </a:p>
          <a:p>
            <a:pPr lvl="1"/>
            <a:r>
              <a:rPr lang="en-US" altLang="zh-CN" dirty="0" smtClean="0">
                <a:latin typeface="+mn-lt"/>
              </a:rPr>
              <a:t>Modified </a:t>
            </a:r>
            <a:r>
              <a:rPr lang="en-US" altLang="zh-CN" dirty="0">
                <a:latin typeface="+mn-lt"/>
              </a:rPr>
              <a:t>when switching between </a:t>
            </a:r>
            <a:r>
              <a:rPr lang="en-US" altLang="zh-CN" dirty="0" smtClean="0">
                <a:latin typeface="+mn-lt"/>
              </a:rPr>
              <a:t>trusted/untrusted</a:t>
            </a:r>
            <a:endParaRPr lang="en-US" altLang="zh-CN" dirty="0" smtClean="0">
              <a:latin typeface="+mn-lt"/>
            </a:endParaRPr>
          </a:p>
          <a:p>
            <a:pPr lvl="1"/>
            <a:r>
              <a:rPr lang="en-US" altLang="zh-CN" dirty="0" smtClean="0">
                <a:latin typeface="+mn-lt"/>
              </a:rPr>
              <a:t>%</a:t>
            </a:r>
            <a:r>
              <a:rPr lang="en-US" altLang="zh-CN" dirty="0" err="1" smtClean="0">
                <a:latin typeface="+mn-lt"/>
              </a:rPr>
              <a:t>cs</a:t>
            </a:r>
            <a:r>
              <a:rPr lang="en-US" altLang="zh-CN" dirty="0" smtClean="0">
                <a:latin typeface="+mn-lt"/>
              </a:rPr>
              <a:t> code</a:t>
            </a:r>
            <a:endParaRPr lang="en-US" altLang="zh-CN" dirty="0" smtClean="0">
              <a:latin typeface="+mn-lt"/>
            </a:endParaRPr>
          </a:p>
          <a:p>
            <a:pPr lvl="1"/>
            <a:r>
              <a:rPr lang="en-US" altLang="zh-CN" dirty="0" smtClean="0">
                <a:latin typeface="+mn-lt"/>
              </a:rPr>
              <a:t>%ds data</a:t>
            </a:r>
            <a:endParaRPr lang="en-US" altLang="zh-CN" dirty="0" smtClean="0">
              <a:latin typeface="+mn-lt"/>
            </a:endParaRPr>
          </a:p>
          <a:p>
            <a:pPr lvl="1"/>
            <a:r>
              <a:rPr lang="en-US" altLang="zh-CN" dirty="0" smtClean="0">
                <a:latin typeface="+mn-lt"/>
              </a:rPr>
              <a:t>%</a:t>
            </a:r>
            <a:r>
              <a:rPr lang="en-US" altLang="zh-CN" dirty="0" err="1" smtClean="0">
                <a:latin typeface="+mn-lt"/>
              </a:rPr>
              <a:t>gs</a:t>
            </a:r>
            <a:r>
              <a:rPr lang="en-US" altLang="zh-CN" dirty="0" smtClean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thread local </a:t>
            </a:r>
            <a:r>
              <a:rPr lang="en-US" altLang="zh-CN" dirty="0" smtClean="0">
                <a:latin typeface="+mn-lt"/>
              </a:rPr>
              <a:t>storage</a:t>
            </a:r>
            <a:endParaRPr lang="en-US" altLang="zh-CN" dirty="0" smtClean="0">
              <a:latin typeface="+mn-lt"/>
            </a:endParaRPr>
          </a:p>
          <a:p>
            <a:pPr lvl="1"/>
            <a:r>
              <a:rPr lang="en-US" altLang="zh-CN" dirty="0" smtClean="0">
                <a:latin typeface="+mn-lt"/>
              </a:rPr>
              <a:t>%</a:t>
            </a:r>
            <a:r>
              <a:rPr lang="en-US" altLang="zh-CN" dirty="0" err="1" smtClean="0">
                <a:latin typeface="+mn-lt"/>
              </a:rPr>
              <a:t>ss</a:t>
            </a:r>
            <a:r>
              <a:rPr lang="en-US" altLang="zh-CN" dirty="0" smtClean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%</a:t>
            </a:r>
            <a:r>
              <a:rPr lang="en-US" altLang="zh-CN" dirty="0" err="1">
                <a:latin typeface="+mn-lt"/>
              </a:rPr>
              <a:t>es</a:t>
            </a:r>
            <a:r>
              <a:rPr lang="en-US" altLang="zh-CN" dirty="0">
                <a:latin typeface="+mn-lt"/>
              </a:rPr>
              <a:t> %fs </a:t>
            </a:r>
            <a:endParaRPr kumimoji="1" lang="zh-CN" altLang="en-US" dirty="0">
              <a:latin typeface="+mn-l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+mn-lt"/>
              </a:rPr>
              <a:t>Solution - Service</a:t>
            </a:r>
            <a:r>
              <a:rPr kumimoji="1" lang="zh-CN" altLang="en-US" dirty="0">
                <a:latin typeface="+mn-lt"/>
              </a:rPr>
              <a:t> </a:t>
            </a:r>
            <a:r>
              <a:rPr kumimoji="1" lang="en-US" altLang="zh-CN" dirty="0">
                <a:latin typeface="+mn-lt"/>
              </a:rPr>
              <a:t>Runtime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147248" cy="3771636"/>
          </a:xfrm>
        </p:spPr>
        <p:txBody>
          <a:bodyPr/>
          <a:lstStyle/>
          <a:p>
            <a:r>
              <a:rPr kumimoji="1" lang="en-US" altLang="zh-CN" dirty="0" smtClean="0">
                <a:latin typeface="+mn-lt"/>
              </a:rPr>
              <a:t>Untrusted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Code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couldn’t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jump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into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trusted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code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because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of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err="1" smtClean="0">
                <a:latin typeface="+mn-lt"/>
              </a:rPr>
              <a:t>hlt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and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32-byte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align.</a:t>
            </a:r>
            <a:endParaRPr kumimoji="1" lang="en-US" altLang="zh-CN" dirty="0" smtClean="0">
              <a:latin typeface="+mn-lt"/>
            </a:endParaRPr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291" y="2425452"/>
            <a:ext cx="3123417" cy="30626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tx1"/>
                </a:solidFill>
                <a:latin typeface="+mn-lt"/>
              </a:rPr>
              <a:t>Solution - IMC</a:t>
            </a:r>
            <a:endParaRPr kumimoji="1" lang="en-US" altLang="zh-CN" dirty="0" smtClean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667" y="98627"/>
            <a:ext cx="5215731" cy="5591058"/>
          </a:xfrm>
        </p:spPr>
      </p:pic>
      <p:sp>
        <p:nvSpPr>
          <p:cNvPr id="3" name="内容占位符 2"/>
          <p:cNvSpPr>
            <a:spLocks noGrp="1"/>
          </p:cNvSpPr>
          <p:nvPr/>
        </p:nvSpPr>
        <p:spPr>
          <a:xfrm>
            <a:off x="457200" y="1333500"/>
            <a:ext cx="3345815" cy="3771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Myriad Pro Light SemiCond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Myriad Pro Light SemiCond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yriad Pro Light SemiCond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Myriad Pro Light SemiCond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Myriad Pro Light SemiCond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latin typeface="+mn-lt"/>
              </a:rPr>
              <a:t>NaCl socket</a:t>
            </a:r>
            <a:endParaRPr lang="en-US" altLang="zh-CN" dirty="0" smtClean="0">
              <a:latin typeface="+mn-lt"/>
            </a:endParaRPr>
          </a:p>
          <a:p>
            <a:pPr lvl="1"/>
            <a:r>
              <a:rPr lang="en-US" altLang="zh-CN" sz="2800" dirty="0" smtClean="0">
                <a:latin typeface="+mn-lt"/>
              </a:rPr>
              <a:t>bi-directional</a:t>
            </a:r>
            <a:endParaRPr lang="en-US" altLang="zh-CN" sz="2800" dirty="0" smtClean="0">
              <a:latin typeface="+mn-lt"/>
            </a:endParaRPr>
          </a:p>
          <a:p>
            <a:pPr lvl="1"/>
            <a:r>
              <a:rPr lang="en-US" altLang="zh-CN" sz="2800" dirty="0" smtClean="0">
                <a:latin typeface="+mn-lt"/>
              </a:rPr>
              <a:t>similar to Unix domain socket</a:t>
            </a:r>
            <a:endParaRPr lang="en-US" altLang="zh-CN" sz="2800" dirty="0" smtClean="0">
              <a:latin typeface="+mn-lt"/>
            </a:endParaRPr>
          </a:p>
          <a:p>
            <a:pPr lvl="1"/>
            <a:r>
              <a:rPr lang="en-US" altLang="zh-CN" sz="2800" dirty="0" smtClean="0">
                <a:latin typeface="+mn-lt"/>
              </a:rPr>
              <a:t>NaCl descriptor</a:t>
            </a:r>
            <a:endParaRPr lang="en-US" altLang="zh-CN" sz="2800" dirty="0" smtClean="0">
              <a:latin typeface="+mn-lt"/>
            </a:endParaRPr>
          </a:p>
          <a:p>
            <a:r>
              <a:rPr lang="en-US" altLang="zh-CN" dirty="0" smtClean="0">
                <a:latin typeface="+mn-lt"/>
              </a:rPr>
              <a:t>SPRC abstraction</a:t>
            </a:r>
            <a:endParaRPr lang="en-US" altLang="zh-CN" dirty="0" smtClean="0">
              <a:latin typeface="+mn-lt"/>
            </a:endParaRPr>
          </a:p>
          <a:p>
            <a:pPr lvl="1"/>
            <a:r>
              <a:rPr lang="en-US" altLang="zh-CN" sz="2800" dirty="0" smtClean="0">
                <a:latin typeface="+mn-lt"/>
              </a:rPr>
              <a:t>in untrusted code</a:t>
            </a:r>
            <a:endParaRPr lang="en-US" altLang="zh-CN" sz="2800" dirty="0" smtClean="0">
              <a:latin typeface="+mn-lt"/>
            </a:endParaRPr>
          </a:p>
          <a:p>
            <a:pPr lvl="1"/>
            <a:r>
              <a:rPr lang="en-US" altLang="zh-CN" sz="2800" dirty="0" smtClean="0">
                <a:latin typeface="+mn-lt"/>
              </a:rPr>
              <a:t>few basic types</a:t>
            </a:r>
            <a:endParaRPr lang="en-US" altLang="zh-CN" sz="2800" dirty="0" smtClean="0">
              <a:latin typeface="+mn-lt"/>
            </a:endParaRPr>
          </a:p>
          <a:p>
            <a:r>
              <a:rPr lang="en-US" altLang="zh-CN" dirty="0" smtClean="0">
                <a:latin typeface="+mn-lt"/>
              </a:rPr>
              <a:t>NPAPI implementation</a:t>
            </a:r>
            <a:endParaRPr lang="en-US" altLang="zh-CN" dirty="0" smtClean="0">
              <a:latin typeface="+mn-lt"/>
            </a:endParaRPr>
          </a:p>
          <a:p>
            <a:pPr marL="0" indent="0">
              <a:buNone/>
            </a:pPr>
            <a:endParaRPr kumimoji="1" lang="zh-CN" altLang="en-US" dirty="0">
              <a:latin typeface="+mn-l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n-lt"/>
              </a:rPr>
              <a:t>Attack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Surface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864" y="1333501"/>
            <a:ext cx="8229600" cy="3771636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+mn-lt"/>
              </a:rPr>
              <a:t>inner sandbox: binary </a:t>
            </a:r>
            <a:r>
              <a:rPr lang="en-US" altLang="zh-CN" dirty="0" smtClean="0">
                <a:solidFill>
                  <a:schemeClr val="tx1"/>
                </a:solidFill>
                <a:latin typeface="+mn-lt"/>
              </a:rPr>
              <a:t>validation</a:t>
            </a:r>
            <a:endParaRPr lang="en-US" altLang="zh-CN" dirty="0" smtClean="0">
              <a:solidFill>
                <a:schemeClr val="tx1"/>
              </a:solidFill>
              <a:latin typeface="+mn-lt"/>
            </a:endParaRPr>
          </a:p>
          <a:p>
            <a:r>
              <a:rPr lang="en-US" altLang="zh-CN" dirty="0" smtClean="0">
                <a:latin typeface="+mn-lt"/>
              </a:rPr>
              <a:t>outer </a:t>
            </a:r>
            <a:r>
              <a:rPr lang="en-US" altLang="zh-CN" dirty="0">
                <a:latin typeface="+mn-lt"/>
              </a:rPr>
              <a:t>sandbox: OS </a:t>
            </a:r>
            <a:r>
              <a:rPr lang="en-US" altLang="zh-CN">
                <a:latin typeface="+mn-lt"/>
              </a:rPr>
              <a:t>system-call </a:t>
            </a:r>
            <a:r>
              <a:rPr lang="en-US" altLang="zh-CN" smtClean="0">
                <a:latin typeface="+mn-lt"/>
              </a:rPr>
              <a:t>interception</a:t>
            </a:r>
            <a:endParaRPr lang="en-US" altLang="zh-CN" smtClean="0">
              <a:latin typeface="+mn-lt"/>
            </a:endParaRPr>
          </a:p>
          <a:p>
            <a:r>
              <a:rPr lang="en-US" altLang="zh-CN" smtClean="0">
                <a:latin typeface="+mn-lt"/>
              </a:rPr>
              <a:t>service </a:t>
            </a:r>
            <a:r>
              <a:rPr lang="en-US" altLang="zh-CN" dirty="0">
                <a:latin typeface="+mn-lt"/>
              </a:rPr>
              <a:t>runtime binary module </a:t>
            </a:r>
            <a:r>
              <a:rPr lang="en-US" altLang="zh-CN" dirty="0" smtClean="0">
                <a:latin typeface="+mn-lt"/>
              </a:rPr>
              <a:t>loader</a:t>
            </a:r>
            <a:endParaRPr lang="en-US" altLang="zh-CN" dirty="0">
              <a:latin typeface="+mn-lt"/>
            </a:endParaRPr>
          </a:p>
          <a:p>
            <a:r>
              <a:rPr lang="en-US" altLang="zh-CN" dirty="0" smtClean="0">
                <a:latin typeface="+mn-lt"/>
              </a:rPr>
              <a:t>service </a:t>
            </a:r>
            <a:r>
              <a:rPr lang="en-US" altLang="zh-CN" dirty="0">
                <a:latin typeface="+mn-lt"/>
              </a:rPr>
              <a:t>runtime trampoline </a:t>
            </a:r>
            <a:r>
              <a:rPr lang="en-US" altLang="zh-CN" dirty="0" smtClean="0">
                <a:latin typeface="+mn-lt"/>
              </a:rPr>
              <a:t>interfaces</a:t>
            </a:r>
            <a:endParaRPr lang="en-US" altLang="zh-CN" dirty="0">
              <a:latin typeface="+mn-lt"/>
            </a:endParaRPr>
          </a:p>
          <a:p>
            <a:r>
              <a:rPr lang="en-US" altLang="zh-CN" dirty="0" smtClean="0">
                <a:latin typeface="+mn-lt"/>
              </a:rPr>
              <a:t>IMC </a:t>
            </a:r>
            <a:r>
              <a:rPr lang="en-US" altLang="zh-CN" dirty="0">
                <a:latin typeface="+mn-lt"/>
              </a:rPr>
              <a:t>communications </a:t>
            </a:r>
            <a:r>
              <a:rPr lang="en-US" altLang="zh-CN" dirty="0" smtClean="0">
                <a:latin typeface="+mn-lt"/>
              </a:rPr>
              <a:t>interface</a:t>
            </a:r>
            <a:endParaRPr lang="en-US" altLang="zh-CN" dirty="0">
              <a:latin typeface="+mn-lt"/>
            </a:endParaRPr>
          </a:p>
          <a:p>
            <a:r>
              <a:rPr lang="en-US" altLang="zh-CN" dirty="0" smtClean="0">
                <a:latin typeface="+mn-lt"/>
              </a:rPr>
              <a:t>NPAPI </a:t>
            </a:r>
            <a:r>
              <a:rPr lang="en-US" altLang="zh-CN" dirty="0">
                <a:latin typeface="+mn-lt"/>
              </a:rPr>
              <a:t>interface </a:t>
            </a:r>
            <a:endParaRPr lang="en-US" altLang="zh-CN" dirty="0">
              <a:latin typeface="+mn-lt"/>
            </a:endParaRPr>
          </a:p>
          <a:p>
            <a:endParaRPr kumimoji="1" lang="zh-CN" altLang="en-US" dirty="0">
              <a:latin typeface="+mn-l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n-lt"/>
              </a:rPr>
              <a:t>First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Attack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dirty="0" err="1">
                <a:latin typeface="+mn-lt"/>
              </a:rPr>
              <a:t>andl</a:t>
            </a:r>
            <a:r>
              <a:rPr lang="en-US" altLang="zh-CN" dirty="0">
                <a:latin typeface="+mn-lt"/>
              </a:rPr>
              <a:t> $</a:t>
            </a:r>
            <a:r>
              <a:rPr lang="en-US" altLang="zh-CN" dirty="0" smtClean="0">
                <a:latin typeface="+mn-lt"/>
              </a:rPr>
              <a:t>0xffffffe0, %</a:t>
            </a:r>
            <a:r>
              <a:rPr lang="en-US" altLang="zh-CN" dirty="0" err="1" smtClean="0">
                <a:latin typeface="+mn-lt"/>
              </a:rPr>
              <a:t>edx</a:t>
            </a:r>
            <a:endParaRPr lang="en-US" altLang="zh-CN" dirty="0">
              <a:latin typeface="+mn-lt"/>
            </a:endParaRPr>
          </a:p>
          <a:p>
            <a:pPr marL="0" indent="0">
              <a:buNone/>
            </a:pPr>
            <a:r>
              <a:rPr lang="en-US" altLang="zh-CN" dirty="0" smtClean="0">
                <a:latin typeface="+mn-lt"/>
              </a:rPr>
              <a:t>call </a:t>
            </a:r>
            <a:r>
              <a:rPr lang="en-US" altLang="zh-CN" dirty="0">
                <a:latin typeface="+mn-lt"/>
              </a:rPr>
              <a:t>*</a:t>
            </a:r>
            <a:r>
              <a:rPr lang="en-US" altLang="zh-CN" dirty="0">
                <a:solidFill>
                  <a:srgbClr val="FF0000"/>
                </a:solidFill>
                <a:latin typeface="+mn-lt"/>
              </a:rPr>
              <a:t>(</a:t>
            </a:r>
            <a:r>
              <a:rPr lang="en-US" altLang="zh-CN" dirty="0">
                <a:latin typeface="+mn-lt"/>
              </a:rPr>
              <a:t>%</a:t>
            </a:r>
            <a:r>
              <a:rPr lang="en-US" altLang="zh-CN" dirty="0" err="1">
                <a:latin typeface="+mn-lt"/>
              </a:rPr>
              <a:t>edx</a:t>
            </a:r>
            <a:r>
              <a:rPr lang="en-US" altLang="zh-CN" dirty="0" smtClean="0">
                <a:solidFill>
                  <a:srgbClr val="FF0000"/>
                </a:solidFill>
                <a:latin typeface="+mn-lt"/>
              </a:rPr>
              <a:t>)</a:t>
            </a:r>
            <a:endParaRPr lang="en-US" altLang="zh-CN" dirty="0" smtClean="0">
              <a:solidFill>
                <a:srgbClr val="FF0000"/>
              </a:solidFill>
              <a:latin typeface="+mn-lt"/>
            </a:endParaRPr>
          </a:p>
          <a:p>
            <a:pPr marL="0" indent="0">
              <a:buNone/>
            </a:pPr>
            <a:endParaRPr kumimoji="1" lang="en-US" altLang="zh-CN" dirty="0">
              <a:solidFill>
                <a:srgbClr val="FF0000"/>
              </a:solidFill>
              <a:latin typeface="+mn-lt"/>
            </a:endParaRPr>
          </a:p>
          <a:p>
            <a:r>
              <a:rPr lang="en-US" altLang="zh-CN" dirty="0" smtClean="0"/>
              <a:t>The </a:t>
            </a:r>
            <a:r>
              <a:rPr lang="en-US" altLang="zh-CN" dirty="0"/>
              <a:t>validator and branch alignment ensure the value in the register is 32 byte aligned but not the value it </a:t>
            </a:r>
            <a:r>
              <a:rPr lang="en-US" altLang="zh-CN" dirty="0" smtClean="0"/>
              <a:t>references</a:t>
            </a:r>
            <a:endParaRPr lang="en-US" altLang="zh-CN" dirty="0" smtClean="0"/>
          </a:p>
          <a:p>
            <a:r>
              <a:rPr lang="en-US" altLang="zh-CN" dirty="0" smtClean="0"/>
              <a:t>Results </a:t>
            </a:r>
            <a:r>
              <a:rPr lang="en-US" altLang="zh-CN" dirty="0"/>
              <a:t>in execution of a non-validated </a:t>
            </a:r>
            <a:r>
              <a:rPr lang="en-US" altLang="zh-CN" dirty="0" smtClean="0"/>
              <a:t>instruction</a:t>
            </a:r>
            <a:endParaRPr lang="en-US" altLang="zh-CN" dirty="0" smtClean="0"/>
          </a:p>
          <a:p>
            <a:r>
              <a:rPr lang="en-US" altLang="zh-CN" dirty="0" smtClean="0"/>
              <a:t>Discovered </a:t>
            </a:r>
            <a:r>
              <a:rPr lang="en-US" altLang="zh-CN" dirty="0"/>
              <a:t>by Alex </a:t>
            </a:r>
            <a:r>
              <a:rPr lang="en-US" altLang="zh-CN" dirty="0" err="1"/>
              <a:t>Radocea</a:t>
            </a:r>
            <a:endParaRPr kumimoji="1" lang="zh-CN" altLang="en-US" dirty="0">
              <a:solidFill>
                <a:srgbClr val="FF0000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n-lt"/>
              </a:rPr>
              <a:t>2009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Native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Client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Security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Contest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2316087"/>
          </a:xfrm>
        </p:spPr>
        <p:txBody>
          <a:bodyPr>
            <a:normAutofit fontScale="92500"/>
          </a:bodyPr>
          <a:lstStyle/>
          <a:p>
            <a:r>
              <a:rPr kumimoji="1" lang="en-US" altLang="zh-CN" dirty="0" smtClean="0">
                <a:latin typeface="+mn-lt"/>
                <a:hlinkClick r:id="rId1"/>
              </a:rPr>
              <a:t>Native Client Security Contest: The results are in!</a:t>
            </a:r>
            <a:endParaRPr kumimoji="1" lang="en-US" altLang="zh-CN" dirty="0" smtClean="0">
              <a:latin typeface="+mn-lt"/>
            </a:endParaRPr>
          </a:p>
          <a:p>
            <a:r>
              <a:rPr lang="en-US" altLang="zh-CN" dirty="0" smtClean="0">
                <a:latin typeface="+mn-lt"/>
              </a:rPr>
              <a:t>Uncovered </a:t>
            </a:r>
            <a:r>
              <a:rPr lang="en-US" altLang="zh-CN" dirty="0">
                <a:latin typeface="+mn-lt"/>
              </a:rPr>
              <a:t>20 new security vulnerabilities in </a:t>
            </a:r>
            <a:r>
              <a:rPr lang="en-US" altLang="zh-CN" dirty="0" err="1" smtClean="0">
                <a:latin typeface="+mn-lt"/>
              </a:rPr>
              <a:t>NaCl</a:t>
            </a:r>
            <a:endParaRPr lang="en-US" altLang="zh-CN" dirty="0" smtClean="0">
              <a:latin typeface="+mn-lt"/>
            </a:endParaRPr>
          </a:p>
          <a:p>
            <a:r>
              <a:rPr lang="en-US" altLang="zh-CN" dirty="0" smtClean="0">
                <a:latin typeface="+mn-lt"/>
              </a:rPr>
              <a:t>Nothing </a:t>
            </a:r>
            <a:r>
              <a:rPr lang="en-US" altLang="zh-CN" dirty="0">
                <a:latin typeface="+mn-lt"/>
              </a:rPr>
              <a:t>that significantly broke the inner sandbox design</a:t>
            </a:r>
            <a:endParaRPr kumimoji="1" lang="en-US" altLang="zh-CN" dirty="0" smtClean="0">
              <a:latin typeface="+mn-lt"/>
            </a:endParaRPr>
          </a:p>
          <a:p>
            <a:endParaRPr kumimoji="1" lang="zh-CN" altLang="en-US" dirty="0">
              <a:latin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3289548"/>
            <a:ext cx="3256136" cy="19129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n-lt"/>
              </a:rPr>
              <a:t>Additional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Work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n-lt"/>
              </a:rPr>
              <a:t>Modify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GNU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toolchain</a:t>
            </a:r>
            <a:endParaRPr kumimoji="1" lang="zh-CN" altLang="en-US" dirty="0">
              <a:latin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80996" y="1069404"/>
            <a:ext cx="4476765" cy="401085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n-lt"/>
              </a:rPr>
              <a:t>Evaluation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n-lt"/>
              </a:rPr>
              <a:t>SPEC2000</a:t>
            </a:r>
            <a:endParaRPr kumimoji="1" lang="en-US" altLang="zh-CN" dirty="0" smtClean="0">
              <a:latin typeface="+mn-lt"/>
            </a:endParaRPr>
          </a:p>
          <a:p>
            <a:r>
              <a:rPr lang="en-US" altLang="zh-CN" dirty="0">
                <a:latin typeface="+mn-lt"/>
              </a:rPr>
              <a:t>Compute/Graphics Performance Tests </a:t>
            </a:r>
            <a:endParaRPr lang="en-US" altLang="zh-CN" dirty="0">
              <a:latin typeface="+mn-lt"/>
            </a:endParaRPr>
          </a:p>
          <a:p>
            <a:r>
              <a:rPr lang="en-US" altLang="zh-CN" dirty="0">
                <a:latin typeface="+mn-lt"/>
              </a:rPr>
              <a:t>H.264 Decoder </a:t>
            </a:r>
            <a:endParaRPr lang="en-US" altLang="zh-CN" dirty="0">
              <a:latin typeface="+mn-lt"/>
            </a:endParaRPr>
          </a:p>
          <a:p>
            <a:r>
              <a:rPr lang="en-US" altLang="zh-CN" dirty="0" smtClean="0">
                <a:latin typeface="+mn-lt"/>
              </a:rPr>
              <a:t>Bullet</a:t>
            </a:r>
            <a:endParaRPr lang="en-US" altLang="zh-CN" dirty="0">
              <a:latin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>
                <a:latin typeface="+mj-lt"/>
              </a:rPr>
              <a:t>Before</a:t>
            </a:r>
            <a:r>
              <a:rPr kumimoji="1" lang="zh-CN" altLang="en-US" dirty="0" smtClean="0">
                <a:latin typeface="+mj-lt"/>
              </a:rPr>
              <a:t> </a:t>
            </a:r>
            <a:r>
              <a:rPr kumimoji="1" lang="en-US" altLang="zh-CN" dirty="0" err="1" smtClean="0">
                <a:latin typeface="+mj-lt"/>
              </a:rPr>
              <a:t>NaCl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72000" y="355921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Sum </a:t>
            </a:r>
            <a:r>
              <a:rPr lang="en-US" altLang="zh-CN" dirty="0"/>
              <a:t>all numbers between 1 and </a:t>
            </a:r>
            <a:r>
              <a:rPr lang="en-US" altLang="zh-CN" dirty="0" smtClean="0"/>
              <a:t>10000000</a:t>
            </a: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9743" y="1133910"/>
            <a:ext cx="5438762" cy="110355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00" y="3391565"/>
            <a:ext cx="5442005" cy="100744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500" y="4399011"/>
            <a:ext cx="5442005" cy="100811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9743" y="2235291"/>
            <a:ext cx="5438762" cy="1156274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187624" y="1446807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</a:t>
            </a:r>
            <a:endParaRPr kumimoji="1"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958698" y="2491369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Golang</a:t>
            </a:r>
            <a:endParaRPr kumimoji="1"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935596" y="3581248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JS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V8</a:t>
            </a:r>
            <a:endParaRPr kumimoji="1"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971600" y="4718401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python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j-lt"/>
              </a:rPr>
              <a:t>SPEC2000</a:t>
            </a:r>
            <a:endParaRPr kumimoji="1" lang="zh-CN" altLang="en-US" dirty="0">
              <a:latin typeface="+mj-lt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447" y="1345332"/>
            <a:ext cx="3961105" cy="3771900"/>
          </a:xfr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j-lt"/>
              </a:rPr>
              <a:t>QUAKE</a:t>
            </a:r>
            <a:endParaRPr kumimoji="1" lang="zh-CN" altLang="en-US" dirty="0">
              <a:latin typeface="+mj-lt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43137"/>
            <a:ext cx="8229600" cy="2752626"/>
          </a:xfr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n-lt"/>
              </a:rPr>
              <a:t>TUCAO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n-lt"/>
              </a:rPr>
              <a:t>JavaScript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is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eating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the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world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now.</a:t>
            </a:r>
            <a:endParaRPr kumimoji="1" lang="en-US" altLang="zh-CN" dirty="0" smtClean="0">
              <a:latin typeface="+mn-lt"/>
            </a:endParaRPr>
          </a:p>
          <a:p>
            <a:r>
              <a:rPr kumimoji="1" lang="en-US" altLang="zh-CN" dirty="0" err="1" smtClean="0">
                <a:latin typeface="+mn-lt"/>
              </a:rPr>
              <a:t>ChromeOS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+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Native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Client</a:t>
            </a:r>
            <a:endParaRPr kumimoji="1" lang="en-US" altLang="zh-CN" dirty="0" smtClean="0">
              <a:latin typeface="+mn-lt"/>
            </a:endParaRPr>
          </a:p>
          <a:p>
            <a:r>
              <a:rPr kumimoji="1" lang="en-US" altLang="zh-CN" dirty="0" err="1" smtClean="0">
                <a:latin typeface="+mn-lt"/>
              </a:rPr>
              <a:t>Asm.js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is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an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alternative</a:t>
            </a:r>
            <a:endParaRPr kumimoji="1" lang="zh-CN" altLang="en-US" dirty="0">
              <a:latin typeface="+mn-l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>
                <a:latin typeface="+mn-lt"/>
              </a:rPr>
              <a:t>Asm.js</a:t>
            </a:r>
            <a:endParaRPr kumimoji="1" lang="zh-CN" altLang="en-US" dirty="0">
              <a:latin typeface="+mn-lt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211960" y="416620"/>
            <a:ext cx="3936438" cy="295232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40" y="2680786"/>
            <a:ext cx="7452320" cy="30088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+mj-lt"/>
              </a:rPr>
              <a:t>What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is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 err="1">
                <a:latin typeface="+mj-lt"/>
              </a:rPr>
              <a:t>NaCl</a:t>
            </a:r>
            <a:endParaRPr kumimoji="1" lang="zh-CN" altLang="en-US" dirty="0">
              <a:latin typeface="+mj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1685" y="1561355"/>
            <a:ext cx="2044824" cy="31950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1561355"/>
            <a:ext cx="2178436" cy="31950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文本框 7"/>
          <p:cNvSpPr txBox="1"/>
          <p:nvPr/>
        </p:nvSpPr>
        <p:spPr>
          <a:xfrm flipH="1">
            <a:off x="3378057" y="2866487"/>
            <a:ext cx="401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/>
              <a:t>+</a:t>
            </a:r>
            <a:endParaRPr kumimoji="1" lang="zh-CN" altLang="en-US" sz="3200" dirty="0"/>
          </a:p>
        </p:txBody>
      </p:sp>
      <p:sp>
        <p:nvSpPr>
          <p:cNvPr id="9" name="文本框 8"/>
          <p:cNvSpPr txBox="1"/>
          <p:nvPr/>
        </p:nvSpPr>
        <p:spPr>
          <a:xfrm flipH="1">
            <a:off x="6621944" y="2848356"/>
            <a:ext cx="1406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/>
              <a:t>=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CP</a:t>
            </a:r>
            <a:endParaRPr kumimoji="1"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+mj-lt"/>
              </a:rPr>
              <a:t>What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is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 err="1" smtClean="0">
                <a:latin typeface="+mj-lt"/>
              </a:rPr>
              <a:t>NaCl</a:t>
            </a:r>
            <a:r>
              <a:rPr kumimoji="1" lang="en-US" altLang="zh-CN" dirty="0" smtClean="0">
                <a:latin typeface="+mj-lt"/>
              </a:rPr>
              <a:t>(Demo)</a:t>
            </a:r>
            <a:endParaRPr kumimoji="1" lang="zh-CN" altLang="en-US" dirty="0">
              <a:latin typeface="+mj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67" y="1138044"/>
            <a:ext cx="3791472" cy="14564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847" y="1138044"/>
            <a:ext cx="4489947" cy="145643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67" y="2867110"/>
            <a:ext cx="3723407" cy="15625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050" y="2857500"/>
            <a:ext cx="4067744" cy="15598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+mj-lt"/>
              </a:rPr>
              <a:t>What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>
                <a:latin typeface="+mj-lt"/>
              </a:rPr>
              <a:t>is</a:t>
            </a:r>
            <a:r>
              <a:rPr kumimoji="1" lang="zh-CN" altLang="en-US" dirty="0">
                <a:latin typeface="+mj-lt"/>
              </a:rPr>
              <a:t> </a:t>
            </a:r>
            <a:r>
              <a:rPr kumimoji="1" lang="en-US" altLang="zh-CN" dirty="0" err="1">
                <a:latin typeface="+mj-lt"/>
              </a:rPr>
              <a:t>NaCl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4114800" cy="3771636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+mn-lt"/>
              </a:rPr>
              <a:t>A </a:t>
            </a:r>
            <a:r>
              <a:rPr lang="en-US" altLang="zh-CN" dirty="0">
                <a:latin typeface="+mn-lt"/>
              </a:rPr>
              <a:t>sandbox for running compiled C and C++ code in the browser </a:t>
            </a:r>
            <a:r>
              <a:rPr lang="en-US" altLang="zh-CN" dirty="0" smtClean="0">
                <a:latin typeface="+mn-lt"/>
              </a:rPr>
              <a:t>efficiently and </a:t>
            </a:r>
            <a:r>
              <a:rPr lang="en-US" altLang="zh-CN" b="1" dirty="0" smtClean="0">
                <a:latin typeface="+mn-lt"/>
              </a:rPr>
              <a:t>securely</a:t>
            </a:r>
            <a:endParaRPr kumimoji="1" lang="zh-CN" altLang="en-US" dirty="0">
              <a:latin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57860" y="93129"/>
            <a:ext cx="4686140" cy="562187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j-lt"/>
              </a:rPr>
              <a:t>System</a:t>
            </a:r>
            <a:r>
              <a:rPr kumimoji="1" lang="zh-CN" altLang="en-US" dirty="0" smtClean="0">
                <a:latin typeface="+mj-lt"/>
              </a:rPr>
              <a:t> </a:t>
            </a:r>
            <a:r>
              <a:rPr kumimoji="1" lang="en-US" altLang="zh-CN" dirty="0" smtClean="0">
                <a:latin typeface="+mj-lt"/>
              </a:rPr>
              <a:t>Architecture</a:t>
            </a:r>
            <a:endParaRPr kumimoji="1" lang="zh-CN" altLang="en-US" dirty="0">
              <a:latin typeface="+mj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581" y="1057300"/>
            <a:ext cx="6376837" cy="44720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dirty="0" smtClean="0">
                <a:latin typeface="+mj-lt"/>
              </a:rPr>
              <a:t>RW - </a:t>
            </a:r>
            <a:r>
              <a:rPr lang="en-US" altLang="zh-CN" dirty="0" smtClean="0">
                <a:latin typeface="+mj-lt"/>
              </a:rPr>
              <a:t>ActiveX</a:t>
            </a:r>
            <a:endParaRPr kumimoji="1" lang="zh-CN" altLang="en-US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333501"/>
                <a:ext cx="4797265" cy="377163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kumimoji="1" lang="en-US" altLang="zh-CN" dirty="0" smtClean="0">
                    <a:latin typeface="+mn-lt"/>
                  </a:rPr>
                  <a:t>BS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:r>
                  <a:rPr kumimoji="1" lang="en-US" altLang="zh-CN" dirty="0" smtClean="0">
                    <a:latin typeface="+mn-lt"/>
                  </a:rPr>
                  <a:t>is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:r>
                  <a:rPr kumimoji="1" lang="en-US" altLang="zh-CN" dirty="0" smtClean="0">
                    <a:latin typeface="+mn-lt"/>
                  </a:rPr>
                  <a:t>better,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:r>
                  <a:rPr kumimoji="1" lang="en-US" altLang="zh-CN" dirty="0" smtClean="0">
                    <a:latin typeface="+mn-lt"/>
                  </a:rPr>
                  <a:t>browser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:r>
                  <a:rPr kumimoji="1" lang="en-US" altLang="zh-CN" dirty="0" smtClean="0">
                    <a:latin typeface="+mn-lt"/>
                  </a:rPr>
                  <a:t>is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:r>
                  <a:rPr kumimoji="1" lang="en-US" altLang="zh-CN" dirty="0" smtClean="0">
                    <a:latin typeface="+mn-lt"/>
                  </a:rPr>
                  <a:t>platform.</a:t>
                </a:r>
              </a:p>
              <a:p>
                <a:r>
                  <a:rPr kumimoji="1" lang="en-US" altLang="zh-CN" dirty="0" smtClean="0">
                    <a:latin typeface="+mn-lt"/>
                  </a:rPr>
                  <a:t>Only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:r>
                  <a:rPr kumimoji="1" lang="en-US" altLang="zh-CN" dirty="0" smtClean="0">
                    <a:latin typeface="+mn-lt"/>
                  </a:rPr>
                  <a:t>support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:r>
                  <a:rPr kumimoji="1" lang="en-US" altLang="zh-CN" dirty="0" smtClean="0">
                    <a:latin typeface="+mn-lt"/>
                  </a:rPr>
                  <a:t>IE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:r>
                  <a:rPr kumimoji="1" lang="en-US" altLang="zh-CN" dirty="0" smtClean="0">
                    <a:latin typeface="+mn-lt"/>
                  </a:rPr>
                  <a:t>in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:r>
                  <a:rPr kumimoji="1" lang="en-US" altLang="zh-CN" dirty="0" smtClean="0">
                    <a:latin typeface="+mn-lt"/>
                  </a:rPr>
                  <a:t>Windows</a:t>
                </a:r>
                <a:r>
                  <a:rPr kumimoji="1" lang="en-US" altLang="zh-CN" strike="sngStrike" dirty="0" smtClean="0">
                    <a:latin typeface="+mn-lt"/>
                  </a:rPr>
                  <a:t>(</a:t>
                </a:r>
                <a:r>
                  <a:rPr lang="en-US" altLang="zh-CN" strike="sngStrike" dirty="0">
                    <a:latin typeface="+mn-lt"/>
                  </a:rPr>
                  <a:t>The world should use Windows, so no need to </a:t>
                </a:r>
                <a:r>
                  <a:rPr lang="en-US" altLang="zh-CN" strike="sngStrike" dirty="0" smtClean="0">
                    <a:latin typeface="+mn-lt"/>
                  </a:rPr>
                  <a:t>cross-platform</a:t>
                </a:r>
                <a:r>
                  <a:rPr kumimoji="1" lang="en-US" altLang="zh-CN" strike="sngStrike" dirty="0" smtClean="0">
                    <a:latin typeface="+mn-lt"/>
                  </a:rPr>
                  <a:t>)</a:t>
                </a:r>
              </a:p>
              <a:p>
                <a:r>
                  <a:rPr kumimoji="1" lang="en-US" altLang="zh-CN" dirty="0" smtClean="0">
                    <a:latin typeface="+mn-lt"/>
                  </a:rPr>
                  <a:t>No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:r>
                  <a:rPr kumimoji="1" lang="en-US" altLang="zh-CN" dirty="0" smtClean="0">
                    <a:latin typeface="+mn-lt"/>
                  </a:rPr>
                  <a:t>sandbox</a:t>
                </a:r>
              </a:p>
              <a:p>
                <a:r>
                  <a:rPr kumimoji="1" lang="en-US" altLang="zh-CN" dirty="0" smtClean="0">
                    <a:latin typeface="+mn-lt"/>
                  </a:rPr>
                  <a:t>security</a:t>
                </a:r>
                <a:r>
                  <a:rPr kumimoji="1" lang="zh-CN" altLang="en-US" dirty="0" smtClean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kumimoji="1" lang="en-US" altLang="zh-CN" dirty="0" smtClean="0">
                  <a:latin typeface="+mn-lt"/>
                </a:endParaRPr>
              </a:p>
              <a:p>
                <a:endParaRPr kumimoji="1" lang="zh-CN" alt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333501"/>
                <a:ext cx="4797265" cy="3771636"/>
              </a:xfrm>
              <a:blipFill rotWithShape="0">
                <a:blip r:embed="rId1"/>
                <a:stretch>
                  <a:fillRect l="-2541" t="-3236" r="-3939" b="-22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465" y="1070489"/>
            <a:ext cx="3438128" cy="42976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j-lt"/>
              </a:rPr>
              <a:t>Threat</a:t>
            </a:r>
            <a:r>
              <a:rPr kumimoji="1" lang="zh-CN" altLang="en-US" dirty="0" smtClean="0">
                <a:latin typeface="+mj-lt"/>
              </a:rPr>
              <a:t> </a:t>
            </a:r>
            <a:r>
              <a:rPr kumimoji="1" lang="en-US" altLang="zh-CN" dirty="0" smtClean="0">
                <a:latin typeface="+mj-lt"/>
              </a:rPr>
              <a:t>Model - Sandbox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771636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n-lt"/>
              </a:rPr>
              <a:t>execute any reachable instruction block in the validated text </a:t>
            </a:r>
            <a:r>
              <a:rPr lang="en-US" altLang="zh-CN" dirty="0" smtClean="0">
                <a:latin typeface="+mn-lt"/>
              </a:rPr>
              <a:t>segment</a:t>
            </a:r>
            <a:endParaRPr lang="en-US" altLang="zh-CN" dirty="0" smtClean="0">
              <a:latin typeface="+mn-lt"/>
            </a:endParaRPr>
          </a:p>
          <a:p>
            <a:r>
              <a:rPr lang="en-US" altLang="zh-CN" dirty="0">
                <a:latin typeface="+mn-lt"/>
              </a:rPr>
              <a:t>exercise the </a:t>
            </a:r>
            <a:r>
              <a:rPr lang="en-US" altLang="zh-CN" dirty="0" err="1">
                <a:latin typeface="+mn-lt"/>
              </a:rPr>
              <a:t>NaCl</a:t>
            </a:r>
            <a:r>
              <a:rPr lang="en-US" altLang="zh-CN" dirty="0">
                <a:latin typeface="+mn-lt"/>
              </a:rPr>
              <a:t> application binary interface to access runtime services</a:t>
            </a:r>
            <a:endParaRPr lang="en-US" altLang="zh-CN" dirty="0" smtClean="0">
              <a:latin typeface="+mn-lt"/>
            </a:endParaRPr>
          </a:p>
          <a:p>
            <a:endParaRPr lang="en-US" altLang="zh-CN" dirty="0" smtClean="0">
              <a:latin typeface="+mn-lt"/>
            </a:endParaRPr>
          </a:p>
          <a:p>
            <a:endParaRPr lang="en-US" altLang="zh-CN" dirty="0">
              <a:latin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3428067"/>
            <a:ext cx="4503745" cy="1815589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328" y="3428067"/>
            <a:ext cx="1803400" cy="87783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3871</Words>
  <Application>WPS 演示</Application>
  <PresentationFormat>全屏显示(16:10)</PresentationFormat>
  <Paragraphs>210</Paragraphs>
  <Slides>33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2" baseType="lpstr">
      <vt:lpstr>Arial</vt:lpstr>
      <vt:lpstr>宋体</vt:lpstr>
      <vt:lpstr>Wingdings</vt:lpstr>
      <vt:lpstr>Myriad Pro Cond</vt:lpstr>
      <vt:lpstr>Myriad Pro Light SemiCond</vt:lpstr>
      <vt:lpstr>Calibri</vt:lpstr>
      <vt:lpstr>微软雅黑</vt:lpstr>
      <vt:lpstr>Segoe Print</vt:lpstr>
      <vt:lpstr>Office 主题​​</vt:lpstr>
      <vt:lpstr>Native Client</vt:lpstr>
      <vt:lpstr>Outline</vt:lpstr>
      <vt:lpstr>Before NaCl</vt:lpstr>
      <vt:lpstr>What is NaCl</vt:lpstr>
      <vt:lpstr>What is NaCl(Demo)</vt:lpstr>
      <vt:lpstr>What is NaCl</vt:lpstr>
      <vt:lpstr>System Architecture</vt:lpstr>
      <vt:lpstr>RW - ActiveX</vt:lpstr>
      <vt:lpstr>Threat Model - Sandbox</vt:lpstr>
      <vt:lpstr>Threat Model - Service Runtime</vt:lpstr>
      <vt:lpstr>Threat Model - IMC</vt:lpstr>
      <vt:lpstr>Solution - Sandbox in Sandbox</vt:lpstr>
      <vt:lpstr>RW - System Request Moderation </vt:lpstr>
      <vt:lpstr>Solution - Inner Sandbox</vt:lpstr>
      <vt:lpstr>RW - Software Fault Isolation</vt:lpstr>
      <vt:lpstr>RW - Software Fault Isolation</vt:lpstr>
      <vt:lpstr>RW - Software Fault Isolation</vt:lpstr>
      <vt:lpstr>Solution - Inner Sandbox</vt:lpstr>
      <vt:lpstr>Solution - Inner Sandbox</vt:lpstr>
      <vt:lpstr>Static Analysis</vt:lpstr>
      <vt:lpstr>Solution - Service Runtime</vt:lpstr>
      <vt:lpstr>Solution - Service Runtime</vt:lpstr>
      <vt:lpstr>Solution - Service Runtime</vt:lpstr>
      <vt:lpstr>Solution - IMC</vt:lpstr>
      <vt:lpstr>Attack Surface</vt:lpstr>
      <vt:lpstr>First Attack</vt:lpstr>
      <vt:lpstr>2009 Native Client Security Contest</vt:lpstr>
      <vt:lpstr>Additional Work</vt:lpstr>
      <vt:lpstr>Evaluation</vt:lpstr>
      <vt:lpstr>SPEC2000</vt:lpstr>
      <vt:lpstr>QUAKE</vt:lpstr>
      <vt:lpstr>TUCAO</vt:lpstr>
      <vt:lpstr>Asm.js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StackTrack</dc:title>
  <dc:creator>Naruil</dc:creator>
  <cp:lastModifiedBy>Darkness_Y</cp:lastModifiedBy>
  <cp:revision>260</cp:revision>
  <cp:lastPrinted>2016-10-10T12:33:00Z</cp:lastPrinted>
  <dcterms:created xsi:type="dcterms:W3CDTF">2014-05-27T04:59:00Z</dcterms:created>
  <dcterms:modified xsi:type="dcterms:W3CDTF">2016-10-15T18:29:02Z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2052-10.1.0.5975</vt:lpwstr>
  </property>
</Properties>
</file>